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1" r:id="rId2"/>
    <p:sldId id="266" r:id="rId3"/>
    <p:sldId id="522" r:id="rId4"/>
    <p:sldId id="565" r:id="rId5"/>
    <p:sldId id="544" r:id="rId6"/>
    <p:sldId id="545" r:id="rId7"/>
    <p:sldId id="546" r:id="rId8"/>
    <p:sldId id="564" r:id="rId9"/>
    <p:sldId id="547" r:id="rId10"/>
    <p:sldId id="548" r:id="rId11"/>
    <p:sldId id="549" r:id="rId12"/>
    <p:sldId id="550" r:id="rId13"/>
    <p:sldId id="551" r:id="rId14"/>
    <p:sldId id="552" r:id="rId15"/>
    <p:sldId id="553" r:id="rId16"/>
    <p:sldId id="285" r:id="rId17"/>
    <p:sldId id="301" r:id="rId18"/>
    <p:sldId id="566" r:id="rId19"/>
    <p:sldId id="286" r:id="rId20"/>
    <p:sldId id="287" r:id="rId21"/>
    <p:sldId id="288" r:id="rId22"/>
    <p:sldId id="289" r:id="rId23"/>
    <p:sldId id="290"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B9A7"/>
    <a:srgbClr val="FB85ED"/>
    <a:srgbClr val="E4F919"/>
    <a:srgbClr val="FDBA53"/>
    <a:srgbClr val="F4B350"/>
    <a:srgbClr val="DFA267"/>
    <a:srgbClr val="FED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157" autoAdjust="0"/>
    <p:restoredTop sz="95828" autoAdjust="0"/>
  </p:normalViewPr>
  <p:slideViewPr>
    <p:cSldViewPr snapToGrid="0">
      <p:cViewPr varScale="1">
        <p:scale>
          <a:sx n="54" d="100"/>
          <a:sy n="54" d="100"/>
        </p:scale>
        <p:origin x="78" y="27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EB7F9B-9238-4BC3-9E18-D3ACE1D867A9}" type="datetimeFigureOut">
              <a:rPr lang="en-IN" smtClean="0"/>
              <a:t>01-02-2021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1DB59-503D-40F0-9CF4-140C9C261592}" type="slidenum">
              <a:rPr lang="en-IN" smtClean="0"/>
              <a:t>‹#›</a:t>
            </a:fld>
            <a:endParaRPr lang="en-IN"/>
          </a:p>
        </p:txBody>
      </p:sp>
    </p:spTree>
    <p:extLst>
      <p:ext uri="{BB962C8B-B14F-4D97-AF65-F5344CB8AC3E}">
        <p14:creationId xmlns:p14="http://schemas.microsoft.com/office/powerpoint/2010/main" val="3296202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7368AE7-E8BA-4F61-B711-A67F64E284FA}" type="slidenum">
              <a:rPr lang="en-IN" smtClean="0"/>
              <a:pPr/>
              <a:t>3</a:t>
            </a:fld>
            <a:endParaRPr lang="en-IN" dirty="0"/>
          </a:p>
        </p:txBody>
      </p:sp>
    </p:spTree>
    <p:extLst>
      <p:ext uri="{BB962C8B-B14F-4D97-AF65-F5344CB8AC3E}">
        <p14:creationId xmlns:p14="http://schemas.microsoft.com/office/powerpoint/2010/main" val="60360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7368AE7-E8BA-4F61-B711-A67F64E284FA}" type="slidenum">
              <a:rPr lang="en-IN" smtClean="0"/>
              <a:pPr/>
              <a:t>4</a:t>
            </a:fld>
            <a:endParaRPr lang="en-IN" dirty="0"/>
          </a:p>
        </p:txBody>
      </p:sp>
    </p:spTree>
    <p:extLst>
      <p:ext uri="{BB962C8B-B14F-4D97-AF65-F5344CB8AC3E}">
        <p14:creationId xmlns:p14="http://schemas.microsoft.com/office/powerpoint/2010/main" val="3496688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7368AE7-E8BA-4F61-B711-A67F64E284FA}" type="slidenum">
              <a:rPr lang="en-IN" smtClean="0"/>
              <a:pPr/>
              <a:t>6</a:t>
            </a:fld>
            <a:endParaRPr lang="en-IN" dirty="0"/>
          </a:p>
        </p:txBody>
      </p:sp>
    </p:spTree>
    <p:extLst>
      <p:ext uri="{BB962C8B-B14F-4D97-AF65-F5344CB8AC3E}">
        <p14:creationId xmlns:p14="http://schemas.microsoft.com/office/powerpoint/2010/main" val="367262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Trace the input through the data flow diagram until it can no longer be considered input.  Same from output ..the bubble in between is transform.</a:t>
            </a:r>
          </a:p>
          <a:p>
            <a:r>
              <a:rPr lang="en-IN" dirty="0"/>
              <a:t>Process in DFD becomes components of structure chart .. Data flow</a:t>
            </a:r>
            <a:r>
              <a:rPr lang="en-IN" baseline="0" dirty="0"/>
              <a:t> becomes -</a:t>
            </a:r>
            <a:r>
              <a:rPr lang="en-IN" dirty="0"/>
              <a:t>Component invocations</a:t>
            </a:r>
            <a:r>
              <a:rPr lang="en-IN" baseline="0" dirty="0"/>
              <a:t> </a:t>
            </a:r>
          </a:p>
          <a:p>
            <a:endParaRPr lang="en-IN" baseline="0" dirty="0"/>
          </a:p>
          <a:p>
            <a:r>
              <a:rPr lang="en-IN" baseline="0" dirty="0"/>
              <a:t>Arrows indicate component invocations .. Arrow in data flow .. Opposite to arrow in Component invocation .. A dummy node could also be depicted</a:t>
            </a:r>
            <a:endParaRPr lang="en-IN" dirty="0"/>
          </a:p>
        </p:txBody>
      </p:sp>
      <p:sp>
        <p:nvSpPr>
          <p:cNvPr id="4" name="Slide Number Placeholder 3"/>
          <p:cNvSpPr>
            <a:spLocks noGrp="1"/>
          </p:cNvSpPr>
          <p:nvPr>
            <p:ph type="sldNum" sz="quarter" idx="10"/>
          </p:nvPr>
        </p:nvSpPr>
        <p:spPr/>
        <p:txBody>
          <a:bodyPr/>
          <a:lstStyle/>
          <a:p>
            <a:fld id="{37368AE7-E8BA-4F61-B711-A67F64E284FA}" type="slidenum">
              <a:rPr lang="en-IN" smtClean="0"/>
              <a:pPr/>
              <a:t>14</a:t>
            </a:fld>
            <a:endParaRPr lang="en-IN" dirty="0"/>
          </a:p>
        </p:txBody>
      </p:sp>
    </p:spTree>
    <p:extLst>
      <p:ext uri="{BB962C8B-B14F-4D97-AF65-F5344CB8AC3E}">
        <p14:creationId xmlns:p14="http://schemas.microsoft.com/office/powerpoint/2010/main" val="612772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0150" lvl="2" indent="-285750">
              <a:buFont typeface="Wingdings" panose="05000000000000000000" pitchFamily="2" charset="2"/>
              <a:buChar char="§"/>
            </a:pPr>
            <a:r>
              <a:rPr lang="en-GB" dirty="0"/>
              <a:t>Specification of their interfaces and implementation</a:t>
            </a:r>
            <a:endParaRPr lang="en-IN" dirty="0"/>
          </a:p>
          <a:p>
            <a:pPr marL="285750" indent="-285750">
              <a:buFont typeface="Wingdings" panose="05000000000000000000" pitchFamily="2" charset="2"/>
              <a:buChar char="§"/>
            </a:pPr>
            <a:r>
              <a:rPr lang="en-IN" dirty="0"/>
              <a:t>It has a good way of representation of the system as a model. It also has a </a:t>
            </a:r>
            <a:br>
              <a:rPr lang="en-IN" dirty="0"/>
            </a:br>
            <a:r>
              <a:rPr lang="en-IN" dirty="0"/>
              <a:t>   poor process model</a:t>
            </a:r>
          </a:p>
          <a:p>
            <a:endParaRPr lang="en-IN" dirty="0"/>
          </a:p>
        </p:txBody>
      </p:sp>
      <p:sp>
        <p:nvSpPr>
          <p:cNvPr id="4" name="Slide Number Placeholder 3"/>
          <p:cNvSpPr>
            <a:spLocks noGrp="1"/>
          </p:cNvSpPr>
          <p:nvPr>
            <p:ph type="sldNum" sz="quarter" idx="10"/>
          </p:nvPr>
        </p:nvSpPr>
        <p:spPr/>
        <p:txBody>
          <a:bodyPr/>
          <a:lstStyle/>
          <a:p>
            <a:fld id="{37368AE7-E8BA-4F61-B711-A67F64E284FA}" type="slidenum">
              <a:rPr lang="en-IN" smtClean="0"/>
              <a:pPr/>
              <a:t>15</a:t>
            </a:fld>
            <a:endParaRPr lang="en-IN" dirty="0"/>
          </a:p>
        </p:txBody>
      </p:sp>
    </p:spTree>
    <p:extLst>
      <p:ext uri="{BB962C8B-B14F-4D97-AF65-F5344CB8AC3E}">
        <p14:creationId xmlns:p14="http://schemas.microsoft.com/office/powerpoint/2010/main" val="1838201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mailto:phalachandra@pes.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7DF93E-677D-48F6-8B5A-46E43F2C154F}"/>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5" name="Footer Placeholder 4">
            <a:extLst>
              <a:ext uri="{FF2B5EF4-FFF2-40B4-BE49-F238E27FC236}">
                <a16:creationId xmlns:a16="http://schemas.microsoft.com/office/drawing/2014/main" id="{B1DF4446-763D-4DB5-A60E-E76234DDA4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82FF9A-F0E6-4BE5-A785-09D93A759624}"/>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7" name="Picture 6">
            <a:extLst>
              <a:ext uri="{FF2B5EF4-FFF2-40B4-BE49-F238E27FC236}">
                <a16:creationId xmlns:a16="http://schemas.microsoft.com/office/drawing/2014/main" id="{C69A9DEB-1C13-4857-BD71-40A875118FFC}"/>
              </a:ext>
            </a:extLst>
          </p:cNvPr>
          <p:cNvPicPr>
            <a:picLocks noChangeAspect="1"/>
          </p:cNvPicPr>
          <p:nvPr userDrawn="1"/>
        </p:nvPicPr>
        <p:blipFill>
          <a:blip r:embed="rId2"/>
          <a:stretch>
            <a:fillRect/>
          </a:stretch>
        </p:blipFill>
        <p:spPr>
          <a:xfrm>
            <a:off x="11158057" y="133515"/>
            <a:ext cx="932769" cy="1402202"/>
          </a:xfrm>
          <a:prstGeom prst="rect">
            <a:avLst/>
          </a:prstGeom>
        </p:spPr>
      </p:pic>
      <p:sp>
        <p:nvSpPr>
          <p:cNvPr id="9" name="Rectangle 8">
            <a:extLst>
              <a:ext uri="{FF2B5EF4-FFF2-40B4-BE49-F238E27FC236}">
                <a16:creationId xmlns:a16="http://schemas.microsoft.com/office/drawing/2014/main" id="{518F317A-78FC-4444-9C1F-7E8DF0E0D0FA}"/>
              </a:ext>
            </a:extLst>
          </p:cNvPr>
          <p:cNvSpPr/>
          <p:nvPr userDrawn="1"/>
        </p:nvSpPr>
        <p:spPr>
          <a:xfrm>
            <a:off x="289993" y="1234181"/>
            <a:ext cx="7497214" cy="646331"/>
          </a:xfrm>
          <a:prstGeom prst="rect">
            <a:avLst/>
          </a:prstGeom>
        </p:spPr>
        <p:txBody>
          <a:bodyPr wrap="square">
            <a:spAutoFit/>
          </a:bodyPr>
          <a:lstStyle/>
          <a:p>
            <a:r>
              <a:rPr lang="en-US" sz="3600" b="1" cap="all" baseline="0" dirty="0">
                <a:solidFill>
                  <a:srgbClr val="0070C0"/>
                </a:solidFill>
              </a:rPr>
              <a:t>Software Engineering </a:t>
            </a:r>
          </a:p>
        </p:txBody>
      </p:sp>
      <p:grpSp>
        <p:nvGrpSpPr>
          <p:cNvPr id="12" name="Group 11">
            <a:extLst>
              <a:ext uri="{FF2B5EF4-FFF2-40B4-BE49-F238E27FC236}">
                <a16:creationId xmlns:a16="http://schemas.microsoft.com/office/drawing/2014/main" id="{B5135EE7-206A-429C-B190-899C81648248}"/>
              </a:ext>
            </a:extLst>
          </p:cNvPr>
          <p:cNvGrpSpPr/>
          <p:nvPr userDrawn="1"/>
        </p:nvGrpSpPr>
        <p:grpSpPr>
          <a:xfrm>
            <a:off x="415018" y="5058775"/>
            <a:ext cx="1066895" cy="1078155"/>
            <a:chOff x="313844" y="5489699"/>
            <a:chExt cx="1066895" cy="1078155"/>
          </a:xfrm>
          <a:solidFill>
            <a:schemeClr val="accent2">
              <a:lumMod val="60000"/>
              <a:lumOff val="40000"/>
            </a:schemeClr>
          </a:solidFill>
        </p:grpSpPr>
        <p:sp>
          <p:nvSpPr>
            <p:cNvPr id="13" name="Rectangle 12">
              <a:extLst>
                <a:ext uri="{FF2B5EF4-FFF2-40B4-BE49-F238E27FC236}">
                  <a16:creationId xmlns:a16="http://schemas.microsoft.com/office/drawing/2014/main" id="{5029FCB8-559D-4FEA-8556-077CA9FD4F37}"/>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CA45174-7366-4EE8-BDB3-9DC17CDCAA55}"/>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5" name="Straight Connector 14">
            <a:extLst>
              <a:ext uri="{FF2B5EF4-FFF2-40B4-BE49-F238E27FC236}">
                <a16:creationId xmlns:a16="http://schemas.microsoft.com/office/drawing/2014/main" id="{49560B36-3F34-4596-862D-5E94AA07B818}"/>
              </a:ext>
            </a:extLst>
          </p:cNvPr>
          <p:cNvCxnSpPr>
            <a:cxnSpLocks/>
          </p:cNvCxnSpPr>
          <p:nvPr userDrawn="1"/>
        </p:nvCxnSpPr>
        <p:spPr>
          <a:xfrm flipV="1">
            <a:off x="3200" y="2094443"/>
            <a:ext cx="6332283"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A11F712-BDBC-450F-9750-5CCCC306CA36}"/>
              </a:ext>
            </a:extLst>
          </p:cNvPr>
          <p:cNvSpPr/>
          <p:nvPr userDrawn="1"/>
        </p:nvSpPr>
        <p:spPr>
          <a:xfrm>
            <a:off x="508014" y="5239098"/>
            <a:ext cx="7497214" cy="769441"/>
          </a:xfrm>
          <a:prstGeom prst="rect">
            <a:avLst/>
          </a:prstGeom>
        </p:spPr>
        <p:txBody>
          <a:bodyPr wrap="square">
            <a:spAutoFit/>
          </a:bodyPr>
          <a:lstStyle/>
          <a:p>
            <a:r>
              <a:rPr lang="en-US" sz="2400" b="1" dirty="0"/>
              <a:t>Prof. Phalachandra H.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Department of Computer Science </a:t>
            </a:r>
            <a:r>
              <a:rPr lang="en-US" sz="2000" b="0" dirty="0"/>
              <a:t>and Engineering</a:t>
            </a:r>
            <a:endParaRPr lang="en-IN" sz="2000" dirty="0"/>
          </a:p>
        </p:txBody>
      </p:sp>
      <p:sp>
        <p:nvSpPr>
          <p:cNvPr id="17" name="TextBox 17">
            <a:extLst>
              <a:ext uri="{FF2B5EF4-FFF2-40B4-BE49-F238E27FC236}">
                <a16:creationId xmlns:a16="http://schemas.microsoft.com/office/drawing/2014/main" id="{940F542C-B89B-4936-A042-FC9FF2E3ED53}"/>
              </a:ext>
            </a:extLst>
          </p:cNvPr>
          <p:cNvSpPr txBox="1"/>
          <p:nvPr userDrawn="1"/>
        </p:nvSpPr>
        <p:spPr>
          <a:xfrm>
            <a:off x="326749" y="6142419"/>
            <a:ext cx="8055251" cy="7155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1050" b="1" dirty="0">
                <a:solidFill>
                  <a:schemeClr val="tx1">
                    <a:lumMod val="50000"/>
                    <a:lumOff val="50000"/>
                  </a:schemeClr>
                </a:solidFill>
              </a:rPr>
              <a:t>Acknowledgements: </a:t>
            </a:r>
            <a:r>
              <a:rPr lang="en-IN" sz="1000" b="1" dirty="0">
                <a:solidFill>
                  <a:schemeClr val="tx1">
                    <a:lumMod val="50000"/>
                    <a:lumOff val="50000"/>
                  </a:schemeClr>
                </a:solidFill>
              </a:rPr>
              <a:t>Significant portions of the information in the slide sets presented through the course in the class, are extracted from the prescribed text books, information from the Internet and supplemented by my experience. Since these are only intended for presentation for teaching within PESU, there was no explicit permission solicited. We would like to sincerely thank and acknowledge that the credit/rights remain with the original authors/creators only</a:t>
            </a:r>
          </a:p>
        </p:txBody>
      </p:sp>
    </p:spTree>
    <p:extLst>
      <p:ext uri="{BB962C8B-B14F-4D97-AF65-F5344CB8AC3E}">
        <p14:creationId xmlns:p14="http://schemas.microsoft.com/office/powerpoint/2010/main" val="2181544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4E3B9-7089-4D8E-9F92-ED9350E73E40}"/>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3" name="Footer Placeholder 2">
            <a:extLst>
              <a:ext uri="{FF2B5EF4-FFF2-40B4-BE49-F238E27FC236}">
                <a16:creationId xmlns:a16="http://schemas.microsoft.com/office/drawing/2014/main" id="{C85D6F49-DBB0-4783-8669-C7B8A7030AF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775C0C-F413-41B7-B055-646B0BFD3A09}"/>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5" name="Picture 4">
            <a:extLst>
              <a:ext uri="{FF2B5EF4-FFF2-40B4-BE49-F238E27FC236}">
                <a16:creationId xmlns:a16="http://schemas.microsoft.com/office/drawing/2014/main" id="{1C4A4223-E820-438D-AC2C-3EB19237DD9B}"/>
              </a:ext>
            </a:extLst>
          </p:cNvPr>
          <p:cNvPicPr>
            <a:picLocks noChangeAspect="1"/>
          </p:cNvPicPr>
          <p:nvPr userDrawn="1"/>
        </p:nvPicPr>
        <p:blipFill>
          <a:blip r:embed="rId2"/>
          <a:stretch>
            <a:fillRect/>
          </a:stretch>
        </p:blipFill>
        <p:spPr>
          <a:xfrm>
            <a:off x="11073974" y="136525"/>
            <a:ext cx="932769" cy="1402202"/>
          </a:xfrm>
          <a:prstGeom prst="rect">
            <a:avLst/>
          </a:prstGeom>
        </p:spPr>
      </p:pic>
    </p:spTree>
    <p:extLst>
      <p:ext uri="{BB962C8B-B14F-4D97-AF65-F5344CB8AC3E}">
        <p14:creationId xmlns:p14="http://schemas.microsoft.com/office/powerpoint/2010/main" val="4223190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262E-9CC6-4471-87B5-E96BB4A83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85306A-CD4B-46EE-9161-2B0A130F2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A59BE6-9514-4D99-A003-32E53BEDF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144FC-DE55-4C66-B467-EE320664508C}"/>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6" name="Footer Placeholder 5">
            <a:extLst>
              <a:ext uri="{FF2B5EF4-FFF2-40B4-BE49-F238E27FC236}">
                <a16:creationId xmlns:a16="http://schemas.microsoft.com/office/drawing/2014/main" id="{7ABC472B-5E7F-485E-A706-89B79D412C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56C44B-3BC6-40D9-94ED-B0796F8E1329}"/>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3490178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9C2A-444C-4E85-BF34-29BD3E3F6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688350-F59A-41DF-B2EF-F9EEA24700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5D8DC2-A933-46C8-BE16-322CE1A3E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17E0BD-405F-407D-AAE8-84A2C67291BD}"/>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6" name="Footer Placeholder 5">
            <a:extLst>
              <a:ext uri="{FF2B5EF4-FFF2-40B4-BE49-F238E27FC236}">
                <a16:creationId xmlns:a16="http://schemas.microsoft.com/office/drawing/2014/main" id="{F5294B3E-2DAE-4C72-9B6F-EE43965DA9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74055D-9410-4E28-8C54-90B4F6E7DBFF}"/>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2931258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96CC-24D7-4AC0-845A-98CA572FE6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261921-3E80-4007-9849-91F4F1D9CF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A091F3-2079-48AC-A58B-4C729775D003}"/>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5" name="Footer Placeholder 4">
            <a:extLst>
              <a:ext uri="{FF2B5EF4-FFF2-40B4-BE49-F238E27FC236}">
                <a16:creationId xmlns:a16="http://schemas.microsoft.com/office/drawing/2014/main" id="{42536A67-7BBF-4557-B86C-E3D43DA805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DF2A7F-20B3-4FEC-B2FB-22B3B56A9620}"/>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3386502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74505-5F88-4C68-B044-B90A875A12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154938-180F-400A-A444-2DAC9B404C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BC1C-22DF-43AD-B4A1-B55EB4C01F8A}"/>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5" name="Footer Placeholder 4">
            <a:extLst>
              <a:ext uri="{FF2B5EF4-FFF2-40B4-BE49-F238E27FC236}">
                <a16:creationId xmlns:a16="http://schemas.microsoft.com/office/drawing/2014/main" id="{1C439F43-011E-4BE1-A79A-17FE1495CC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025448-2680-4648-B696-07B726E5BEA4}"/>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1186034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85D6F49-DBB0-4783-8669-C7B8A7030AF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775C0C-F413-41B7-B055-646B0BFD3A09}"/>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5" name="Picture 4">
            <a:extLst>
              <a:ext uri="{FF2B5EF4-FFF2-40B4-BE49-F238E27FC236}">
                <a16:creationId xmlns:a16="http://schemas.microsoft.com/office/drawing/2014/main" id="{1C4A4223-E820-438D-AC2C-3EB19237DD9B}"/>
              </a:ext>
            </a:extLst>
          </p:cNvPr>
          <p:cNvPicPr>
            <a:picLocks noChangeAspect="1"/>
          </p:cNvPicPr>
          <p:nvPr userDrawn="1"/>
        </p:nvPicPr>
        <p:blipFill>
          <a:blip r:embed="rId2"/>
          <a:stretch>
            <a:fillRect/>
          </a:stretch>
        </p:blipFill>
        <p:spPr>
          <a:xfrm>
            <a:off x="11073974" y="136525"/>
            <a:ext cx="932769" cy="1402202"/>
          </a:xfrm>
          <a:prstGeom prst="rect">
            <a:avLst/>
          </a:prstGeom>
        </p:spPr>
      </p:pic>
      <p:cxnSp>
        <p:nvCxnSpPr>
          <p:cNvPr id="6" name="Straight Connector 5">
            <a:extLst>
              <a:ext uri="{FF2B5EF4-FFF2-40B4-BE49-F238E27FC236}">
                <a16:creationId xmlns:a16="http://schemas.microsoft.com/office/drawing/2014/main" id="{4310FF71-7B06-4782-ACBE-30FF2B272CBF}"/>
              </a:ext>
            </a:extLst>
          </p:cNvPr>
          <p:cNvCxnSpPr>
            <a:cxnSpLocks/>
          </p:cNvCxnSpPr>
          <p:nvPr userDrawn="1"/>
        </p:nvCxnSpPr>
        <p:spPr>
          <a:xfrm flipV="1">
            <a:off x="0" y="1380671"/>
            <a:ext cx="7960659"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D5EB92D-6283-4307-A838-3D93CEE074B0}"/>
              </a:ext>
            </a:extLst>
          </p:cNvPr>
          <p:cNvSpPr txBox="1"/>
          <p:nvPr userDrawn="1"/>
        </p:nvSpPr>
        <p:spPr>
          <a:xfrm>
            <a:off x="174266" y="469466"/>
            <a:ext cx="9227754" cy="646331"/>
          </a:xfrm>
          <a:prstGeom prst="rect">
            <a:avLst/>
          </a:prstGeom>
          <a:noFill/>
        </p:spPr>
        <p:txBody>
          <a:bodyPr wrap="square" rtlCol="0">
            <a:spAutoFit/>
          </a:bodyPr>
          <a:lstStyle/>
          <a:p>
            <a:pPr algn="l"/>
            <a:r>
              <a:rPr lang="en-US" sz="3600" b="1" cap="all" baseline="0" dirty="0">
                <a:solidFill>
                  <a:srgbClr val="0070C0"/>
                </a:solidFill>
                <a:latin typeface="+mn-lt"/>
              </a:rPr>
              <a:t>Software ARCHITECTURE AND DESIGN</a:t>
            </a:r>
          </a:p>
        </p:txBody>
      </p:sp>
      <p:grpSp>
        <p:nvGrpSpPr>
          <p:cNvPr id="8" name="Group 7">
            <a:extLst>
              <a:ext uri="{FF2B5EF4-FFF2-40B4-BE49-F238E27FC236}">
                <a16:creationId xmlns:a16="http://schemas.microsoft.com/office/drawing/2014/main" id="{ABFB93FB-9F11-4AFC-BCD1-93A67BA9CA28}"/>
              </a:ext>
            </a:extLst>
          </p:cNvPr>
          <p:cNvGrpSpPr/>
          <p:nvPr userDrawn="1"/>
        </p:nvGrpSpPr>
        <p:grpSpPr>
          <a:xfrm>
            <a:off x="292403" y="5543111"/>
            <a:ext cx="545797" cy="1078155"/>
            <a:chOff x="313844" y="5489699"/>
            <a:chExt cx="1066895" cy="1078155"/>
          </a:xfrm>
          <a:solidFill>
            <a:schemeClr val="accent2">
              <a:lumMod val="60000"/>
              <a:lumOff val="40000"/>
            </a:schemeClr>
          </a:solidFill>
        </p:grpSpPr>
        <p:sp>
          <p:nvSpPr>
            <p:cNvPr id="9" name="Rectangle 8">
              <a:extLst>
                <a:ext uri="{FF2B5EF4-FFF2-40B4-BE49-F238E27FC236}">
                  <a16:creationId xmlns:a16="http://schemas.microsoft.com/office/drawing/2014/main" id="{5FDABAA5-0594-4639-BEBC-42ED697572DB}"/>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69E411B-7B75-4E73-876B-2518053D81BF}"/>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B8732D7A-0517-45A7-AE64-35251E6EAEE7}"/>
              </a:ext>
            </a:extLst>
          </p:cNvPr>
          <p:cNvSpPr/>
          <p:nvPr userDrawn="1"/>
        </p:nvSpPr>
        <p:spPr>
          <a:xfrm>
            <a:off x="484043" y="5674609"/>
            <a:ext cx="5412104" cy="769441"/>
          </a:xfrm>
          <a:prstGeom prst="rect">
            <a:avLst/>
          </a:prstGeom>
        </p:spPr>
        <p:txBody>
          <a:bodyPr wrap="square">
            <a:spAutoFit/>
          </a:bodyPr>
          <a:lstStyle/>
          <a:p>
            <a:r>
              <a:rPr lang="en-US" sz="2400" b="1" dirty="0"/>
              <a:t>Prof. Phalachandra H.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Department of Computer Science </a:t>
            </a:r>
            <a:r>
              <a:rPr lang="en-US" sz="2000" b="0" dirty="0"/>
              <a:t>and Engineering</a:t>
            </a:r>
            <a:endParaRPr lang="en-IN" sz="2000" dirty="0"/>
          </a:p>
        </p:txBody>
      </p:sp>
    </p:spTree>
    <p:extLst>
      <p:ext uri="{BB962C8B-B14F-4D97-AF65-F5344CB8AC3E}">
        <p14:creationId xmlns:p14="http://schemas.microsoft.com/office/powerpoint/2010/main" val="397449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85D6F49-DBB0-4783-8669-C7B8A7030AF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775C0C-F413-41B7-B055-646B0BFD3A09}"/>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5" name="Picture 4">
            <a:extLst>
              <a:ext uri="{FF2B5EF4-FFF2-40B4-BE49-F238E27FC236}">
                <a16:creationId xmlns:a16="http://schemas.microsoft.com/office/drawing/2014/main" id="{1C4A4223-E820-438D-AC2C-3EB19237DD9B}"/>
              </a:ext>
            </a:extLst>
          </p:cNvPr>
          <p:cNvPicPr>
            <a:picLocks noChangeAspect="1"/>
          </p:cNvPicPr>
          <p:nvPr userDrawn="1"/>
        </p:nvPicPr>
        <p:blipFill>
          <a:blip r:embed="rId2"/>
          <a:stretch>
            <a:fillRect/>
          </a:stretch>
        </p:blipFill>
        <p:spPr>
          <a:xfrm>
            <a:off x="11073974" y="136525"/>
            <a:ext cx="932769" cy="1402202"/>
          </a:xfrm>
          <a:prstGeom prst="rect">
            <a:avLst/>
          </a:prstGeom>
        </p:spPr>
      </p:pic>
      <p:cxnSp>
        <p:nvCxnSpPr>
          <p:cNvPr id="6" name="Straight Connector 5">
            <a:extLst>
              <a:ext uri="{FF2B5EF4-FFF2-40B4-BE49-F238E27FC236}">
                <a16:creationId xmlns:a16="http://schemas.microsoft.com/office/drawing/2014/main" id="{4310FF71-7B06-4782-ACBE-30FF2B272CBF}"/>
              </a:ext>
            </a:extLst>
          </p:cNvPr>
          <p:cNvCxnSpPr>
            <a:cxnSpLocks/>
          </p:cNvCxnSpPr>
          <p:nvPr userDrawn="1"/>
        </p:nvCxnSpPr>
        <p:spPr>
          <a:xfrm flipV="1">
            <a:off x="0" y="1380670"/>
            <a:ext cx="6578936"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BFB93FB-9F11-4AFC-BCD1-93A67BA9CA28}"/>
              </a:ext>
            </a:extLst>
          </p:cNvPr>
          <p:cNvGrpSpPr/>
          <p:nvPr userDrawn="1"/>
        </p:nvGrpSpPr>
        <p:grpSpPr>
          <a:xfrm>
            <a:off x="292403" y="5543111"/>
            <a:ext cx="545797" cy="1078155"/>
            <a:chOff x="313844" y="5489699"/>
            <a:chExt cx="1066895" cy="1078155"/>
          </a:xfrm>
          <a:solidFill>
            <a:schemeClr val="accent2">
              <a:lumMod val="60000"/>
              <a:lumOff val="40000"/>
            </a:schemeClr>
          </a:solidFill>
        </p:grpSpPr>
        <p:sp>
          <p:nvSpPr>
            <p:cNvPr id="9" name="Rectangle 8">
              <a:extLst>
                <a:ext uri="{FF2B5EF4-FFF2-40B4-BE49-F238E27FC236}">
                  <a16:creationId xmlns:a16="http://schemas.microsoft.com/office/drawing/2014/main" id="{5FDABAA5-0594-4639-BEBC-42ED697572DB}"/>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69E411B-7B75-4E73-876B-2518053D81BF}"/>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367489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BA2B92-6276-46C5-8418-926229142AF0}"/>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4" name="Footer Placeholder 3">
            <a:extLst>
              <a:ext uri="{FF2B5EF4-FFF2-40B4-BE49-F238E27FC236}">
                <a16:creationId xmlns:a16="http://schemas.microsoft.com/office/drawing/2014/main" id="{ADC7E3F1-B21B-41C5-BFFE-A0D23D01EE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33B9AF-625C-4788-81E5-2B790AE33D0F}"/>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6" name="Picture 5">
            <a:extLst>
              <a:ext uri="{FF2B5EF4-FFF2-40B4-BE49-F238E27FC236}">
                <a16:creationId xmlns:a16="http://schemas.microsoft.com/office/drawing/2014/main" id="{9B37FA72-1821-4569-9118-8B34189F7271}"/>
              </a:ext>
            </a:extLst>
          </p:cNvPr>
          <p:cNvPicPr>
            <a:picLocks noChangeAspect="1"/>
          </p:cNvPicPr>
          <p:nvPr userDrawn="1"/>
        </p:nvPicPr>
        <p:blipFill>
          <a:blip r:embed="rId2"/>
          <a:stretch>
            <a:fillRect/>
          </a:stretch>
        </p:blipFill>
        <p:spPr>
          <a:xfrm>
            <a:off x="11052953" y="136525"/>
            <a:ext cx="932769" cy="1402202"/>
          </a:xfrm>
          <a:prstGeom prst="rect">
            <a:avLst/>
          </a:prstGeom>
        </p:spPr>
      </p:pic>
      <p:sp>
        <p:nvSpPr>
          <p:cNvPr id="7" name="Rectangle 6">
            <a:extLst>
              <a:ext uri="{FF2B5EF4-FFF2-40B4-BE49-F238E27FC236}">
                <a16:creationId xmlns:a16="http://schemas.microsoft.com/office/drawing/2014/main" id="{EE79E3F3-4C0D-47B5-BD75-CA3B35ACC577}"/>
              </a:ext>
            </a:extLst>
          </p:cNvPr>
          <p:cNvSpPr/>
          <p:nvPr userDrawn="1"/>
        </p:nvSpPr>
        <p:spPr>
          <a:xfrm>
            <a:off x="101534" y="0"/>
            <a:ext cx="5331077" cy="589072"/>
          </a:xfrm>
          <a:prstGeom prst="rect">
            <a:avLst/>
          </a:prstGeom>
        </p:spPr>
        <p:txBody>
          <a:bodyPr wrap="square">
            <a:spAutoFit/>
          </a:bodyPr>
          <a:lstStyle/>
          <a:p>
            <a:pPr>
              <a:lnSpc>
                <a:spcPct val="150000"/>
              </a:lnSpc>
            </a:pPr>
            <a:r>
              <a:rPr lang="en-IN" sz="2400" b="1" cap="all" dirty="0">
                <a:solidFill>
                  <a:srgbClr val="0070C0"/>
                </a:solidFill>
                <a:latin typeface="+mn-lt"/>
              </a:rPr>
              <a:t>SOFTWARE Architecture AND DESIGN</a:t>
            </a:r>
          </a:p>
        </p:txBody>
      </p:sp>
      <p:cxnSp>
        <p:nvCxnSpPr>
          <p:cNvPr id="8" name="Straight Connector 7">
            <a:extLst>
              <a:ext uri="{FF2B5EF4-FFF2-40B4-BE49-F238E27FC236}">
                <a16:creationId xmlns:a16="http://schemas.microsoft.com/office/drawing/2014/main" id="{31AFCC0A-D7B7-4311-9E1E-EA5E151A08DE}"/>
              </a:ext>
            </a:extLst>
          </p:cNvPr>
          <p:cNvCxnSpPr>
            <a:cxnSpLocks/>
          </p:cNvCxnSpPr>
          <p:nvPr userDrawn="1"/>
        </p:nvCxnSpPr>
        <p:spPr>
          <a:xfrm>
            <a:off x="18587" y="1087663"/>
            <a:ext cx="5817437"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2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CF7A95-22EE-4F22-AEDA-C190D2F87D01}"/>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5" name="Footer Placeholder 4">
            <a:extLst>
              <a:ext uri="{FF2B5EF4-FFF2-40B4-BE49-F238E27FC236}">
                <a16:creationId xmlns:a16="http://schemas.microsoft.com/office/drawing/2014/main" id="{7C385F91-0601-4D65-A3E8-CFDC20A775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D0A9F0-9DDE-4015-8C5C-5C9D6B60DDA0}"/>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8" name="Picture 7">
            <a:extLst>
              <a:ext uri="{FF2B5EF4-FFF2-40B4-BE49-F238E27FC236}">
                <a16:creationId xmlns:a16="http://schemas.microsoft.com/office/drawing/2014/main" id="{5BD40417-EA7A-44E7-B864-33B255CC44AB}"/>
              </a:ext>
            </a:extLst>
          </p:cNvPr>
          <p:cNvPicPr>
            <a:picLocks noChangeAspect="1"/>
          </p:cNvPicPr>
          <p:nvPr userDrawn="1"/>
        </p:nvPicPr>
        <p:blipFill>
          <a:blip r:embed="rId2"/>
          <a:stretch>
            <a:fillRect/>
          </a:stretch>
        </p:blipFill>
        <p:spPr>
          <a:xfrm>
            <a:off x="1483852" y="1785280"/>
            <a:ext cx="2371550" cy="3554276"/>
          </a:xfrm>
          <a:prstGeom prst="rect">
            <a:avLst/>
          </a:prstGeom>
        </p:spPr>
      </p:pic>
      <p:cxnSp>
        <p:nvCxnSpPr>
          <p:cNvPr id="9" name="Straight Connector 8">
            <a:extLst>
              <a:ext uri="{FF2B5EF4-FFF2-40B4-BE49-F238E27FC236}">
                <a16:creationId xmlns:a16="http://schemas.microsoft.com/office/drawing/2014/main" id="{921F9E58-0D36-495A-93F2-FFB3EB6C56D8}"/>
              </a:ext>
            </a:extLst>
          </p:cNvPr>
          <p:cNvCxnSpPr>
            <a:cxnSpLocks/>
          </p:cNvCxnSpPr>
          <p:nvPr userDrawn="1"/>
        </p:nvCxnSpPr>
        <p:spPr>
          <a:xfrm flipV="1">
            <a:off x="4587993" y="2763967"/>
            <a:ext cx="4581449"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1ADA6C-FA39-4BCB-9BDA-8B1783D6151E}"/>
              </a:ext>
            </a:extLst>
          </p:cNvPr>
          <p:cNvSpPr txBox="1"/>
          <p:nvPr userDrawn="1"/>
        </p:nvSpPr>
        <p:spPr>
          <a:xfrm>
            <a:off x="4493863" y="1965255"/>
            <a:ext cx="2227469" cy="584775"/>
          </a:xfrm>
          <a:prstGeom prst="rect">
            <a:avLst/>
          </a:prstGeom>
          <a:noFill/>
        </p:spPr>
        <p:txBody>
          <a:bodyPr wrap="none" rtlCol="0">
            <a:spAutoFit/>
          </a:bodyPr>
          <a:lstStyle/>
          <a:p>
            <a:r>
              <a:rPr lang="en-IN" sz="3200" b="1" dirty="0">
                <a:solidFill>
                  <a:srgbClr val="F4B350"/>
                </a:solidFill>
              </a:rPr>
              <a:t>THANK YOU</a:t>
            </a:r>
            <a:endParaRPr lang="en-IN" b="1" dirty="0">
              <a:solidFill>
                <a:srgbClr val="F4B350"/>
              </a:solidFill>
            </a:endParaRPr>
          </a:p>
        </p:txBody>
      </p:sp>
      <p:sp>
        <p:nvSpPr>
          <p:cNvPr id="13" name="Rectangle 12">
            <a:extLst>
              <a:ext uri="{FF2B5EF4-FFF2-40B4-BE49-F238E27FC236}">
                <a16:creationId xmlns:a16="http://schemas.microsoft.com/office/drawing/2014/main" id="{1D8DAB67-9FBA-4299-9B3C-18BC5435B44B}"/>
              </a:ext>
            </a:extLst>
          </p:cNvPr>
          <p:cNvSpPr/>
          <p:nvPr userDrawn="1"/>
        </p:nvSpPr>
        <p:spPr>
          <a:xfrm>
            <a:off x="4587993" y="2890391"/>
            <a:ext cx="7497214" cy="1077218"/>
          </a:xfrm>
          <a:prstGeom prst="rect">
            <a:avLst/>
          </a:prstGeom>
        </p:spPr>
        <p:txBody>
          <a:bodyPr wrap="square">
            <a:spAutoFit/>
          </a:bodyPr>
          <a:lstStyle/>
          <a:p>
            <a:r>
              <a:rPr lang="en-US" sz="2400" b="1" dirty="0"/>
              <a:t>Prof. Phalachandra H.L.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Department of Computer Science </a:t>
            </a:r>
            <a:r>
              <a:rPr lang="en-US" sz="2000" b="0" dirty="0"/>
              <a:t>and Engineering</a:t>
            </a:r>
            <a:endParaRPr lang="en-I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3"/>
              </a:rPr>
              <a:t>phalachandra@pes.edu</a:t>
            </a:r>
            <a:endParaRPr lang="en-US" sz="2000" u="sng" kern="1200" dirty="0">
              <a:solidFill>
                <a:srgbClr val="0070C0"/>
              </a:solidFill>
              <a:latin typeface="+mn-lt"/>
              <a:ea typeface="+mn-ea"/>
              <a:cs typeface="+mn-cs"/>
            </a:endParaRPr>
          </a:p>
        </p:txBody>
      </p:sp>
    </p:spTree>
    <p:extLst>
      <p:ext uri="{BB962C8B-B14F-4D97-AF65-F5344CB8AC3E}">
        <p14:creationId xmlns:p14="http://schemas.microsoft.com/office/powerpoint/2010/main" val="1904605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7D49-DB18-4481-BBAD-3CCDB0B6E136}"/>
              </a:ext>
            </a:extLst>
          </p:cNvPr>
          <p:cNvSpPr>
            <a:spLocks noGrp="1"/>
          </p:cNvSpPr>
          <p:nvPr>
            <p:ph type="title"/>
          </p:nvPr>
        </p:nvSpPr>
        <p:spPr>
          <a:xfrm>
            <a:off x="263434" y="344087"/>
            <a:ext cx="10515600" cy="557984"/>
          </a:xfrm>
        </p:spPr>
        <p:txBody>
          <a:bodyPr>
            <a:noAutofit/>
          </a:bodyPr>
          <a:lstStyle>
            <a:lvl1pPr>
              <a:defRPr sz="3600" b="1"/>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37B48B0F-E770-4648-80B0-0B9A177348F8}"/>
              </a:ext>
            </a:extLst>
          </p:cNvPr>
          <p:cNvSpPr>
            <a:spLocks noGrp="1"/>
          </p:cNvSpPr>
          <p:nvPr>
            <p:ph idx="1"/>
          </p:nvPr>
        </p:nvSpPr>
        <p:spPr>
          <a:xfrm>
            <a:off x="416159" y="1453541"/>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89BBA6-35F4-4C69-B817-8B6D5B3C7F64}"/>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5" name="Footer Placeholder 4">
            <a:extLst>
              <a:ext uri="{FF2B5EF4-FFF2-40B4-BE49-F238E27FC236}">
                <a16:creationId xmlns:a16="http://schemas.microsoft.com/office/drawing/2014/main" id="{1F6B119B-E4E0-4014-B1F1-495E208A0C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B45A5E-AE1B-4A92-B64A-2F8A4786E1A2}"/>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7" name="Picture 6">
            <a:extLst>
              <a:ext uri="{FF2B5EF4-FFF2-40B4-BE49-F238E27FC236}">
                <a16:creationId xmlns:a16="http://schemas.microsoft.com/office/drawing/2014/main" id="{C2F67B59-B145-4D0E-8969-D82ADB78A249}"/>
              </a:ext>
            </a:extLst>
          </p:cNvPr>
          <p:cNvPicPr>
            <a:picLocks noChangeAspect="1"/>
          </p:cNvPicPr>
          <p:nvPr userDrawn="1"/>
        </p:nvPicPr>
        <p:blipFill>
          <a:blip r:embed="rId2"/>
          <a:stretch>
            <a:fillRect/>
          </a:stretch>
        </p:blipFill>
        <p:spPr>
          <a:xfrm>
            <a:off x="11084484" y="136525"/>
            <a:ext cx="932769" cy="1402202"/>
          </a:xfrm>
          <a:prstGeom prst="rect">
            <a:avLst/>
          </a:prstGeom>
        </p:spPr>
      </p:pic>
      <p:cxnSp>
        <p:nvCxnSpPr>
          <p:cNvPr id="8" name="Straight Connector 7">
            <a:extLst>
              <a:ext uri="{FF2B5EF4-FFF2-40B4-BE49-F238E27FC236}">
                <a16:creationId xmlns:a16="http://schemas.microsoft.com/office/drawing/2014/main" id="{85B75CDB-A1FD-4FE7-804F-9C89D5EE7854}"/>
              </a:ext>
            </a:extLst>
          </p:cNvPr>
          <p:cNvCxnSpPr>
            <a:cxnSpLocks/>
          </p:cNvCxnSpPr>
          <p:nvPr userDrawn="1"/>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409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85AF-03C6-4B44-A538-43B0427D31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C33EE5-59F6-4A1A-AE1E-8765B2B763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D9D6861-A242-46E3-9BF3-A0C8A8DBB4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9D4037-319B-46C2-9889-B7EE91425689}"/>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6" name="Footer Placeholder 5">
            <a:extLst>
              <a:ext uri="{FF2B5EF4-FFF2-40B4-BE49-F238E27FC236}">
                <a16:creationId xmlns:a16="http://schemas.microsoft.com/office/drawing/2014/main" id="{C1EE4E15-6B43-42E0-9689-9D809E7745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5B8A2C-7787-42C7-9053-9FAC49800765}"/>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8" name="Picture 7">
            <a:extLst>
              <a:ext uri="{FF2B5EF4-FFF2-40B4-BE49-F238E27FC236}">
                <a16:creationId xmlns:a16="http://schemas.microsoft.com/office/drawing/2014/main" id="{39D39C45-4BFB-45BE-B6CC-7991848CF0AF}"/>
              </a:ext>
            </a:extLst>
          </p:cNvPr>
          <p:cNvPicPr>
            <a:picLocks noChangeAspect="1"/>
          </p:cNvPicPr>
          <p:nvPr userDrawn="1"/>
        </p:nvPicPr>
        <p:blipFill>
          <a:blip r:embed="rId2"/>
          <a:stretch>
            <a:fillRect/>
          </a:stretch>
        </p:blipFill>
        <p:spPr>
          <a:xfrm>
            <a:off x="11000401" y="185738"/>
            <a:ext cx="932769" cy="1402202"/>
          </a:xfrm>
          <a:prstGeom prst="rect">
            <a:avLst/>
          </a:prstGeom>
        </p:spPr>
      </p:pic>
    </p:spTree>
    <p:extLst>
      <p:ext uri="{BB962C8B-B14F-4D97-AF65-F5344CB8AC3E}">
        <p14:creationId xmlns:p14="http://schemas.microsoft.com/office/powerpoint/2010/main" val="4130094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D7F82-17CF-402C-A83C-9BB0B0450C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6925B8-18E2-4648-9C7D-9A50568E68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ECAC91-5516-49CF-ABB2-BDCA1101D9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3B518C-5424-4D17-AE61-73B5540B3F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18E488-5143-4637-878A-8024B768B6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F92FE0-EADD-43E3-B191-7F6FEA9C81E6}"/>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8" name="Footer Placeholder 7">
            <a:extLst>
              <a:ext uri="{FF2B5EF4-FFF2-40B4-BE49-F238E27FC236}">
                <a16:creationId xmlns:a16="http://schemas.microsoft.com/office/drawing/2014/main" id="{FD4604E9-CD41-4846-B48F-03B22B3709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AFE060F-933B-49D3-8FF3-B0DEF9DC6484}"/>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3046113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3CA-B572-4BA7-A189-A42C96F108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BA2B92-6276-46C5-8418-926229142AF0}"/>
              </a:ext>
            </a:extLst>
          </p:cNvPr>
          <p:cNvSpPr>
            <a:spLocks noGrp="1"/>
          </p:cNvSpPr>
          <p:nvPr>
            <p:ph type="dt" sz="half" idx="10"/>
          </p:nvPr>
        </p:nvSpPr>
        <p:spPr/>
        <p:txBody>
          <a:bodyPr/>
          <a:lstStyle/>
          <a:p>
            <a:fld id="{C0697723-E498-4D64-BBB6-490ED1364AC9}" type="datetimeFigureOut">
              <a:rPr lang="en-IN" smtClean="0"/>
              <a:pPr/>
              <a:t>01-02-2021</a:t>
            </a:fld>
            <a:endParaRPr lang="en-IN"/>
          </a:p>
        </p:txBody>
      </p:sp>
      <p:sp>
        <p:nvSpPr>
          <p:cNvPr id="4" name="Footer Placeholder 3">
            <a:extLst>
              <a:ext uri="{FF2B5EF4-FFF2-40B4-BE49-F238E27FC236}">
                <a16:creationId xmlns:a16="http://schemas.microsoft.com/office/drawing/2014/main" id="{ADC7E3F1-B21B-41C5-BFFE-A0D23D01EE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33B9AF-625C-4788-81E5-2B790AE33D0F}"/>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6" name="Picture 5">
            <a:extLst>
              <a:ext uri="{FF2B5EF4-FFF2-40B4-BE49-F238E27FC236}">
                <a16:creationId xmlns:a16="http://schemas.microsoft.com/office/drawing/2014/main" id="{9B37FA72-1821-4569-9118-8B34189F7271}"/>
              </a:ext>
            </a:extLst>
          </p:cNvPr>
          <p:cNvPicPr>
            <a:picLocks noChangeAspect="1"/>
          </p:cNvPicPr>
          <p:nvPr userDrawn="1"/>
        </p:nvPicPr>
        <p:blipFill>
          <a:blip r:embed="rId2"/>
          <a:stretch>
            <a:fillRect/>
          </a:stretch>
        </p:blipFill>
        <p:spPr>
          <a:xfrm>
            <a:off x="11052953" y="136525"/>
            <a:ext cx="932769" cy="1402202"/>
          </a:xfrm>
          <a:prstGeom prst="rect">
            <a:avLst/>
          </a:prstGeom>
        </p:spPr>
      </p:pic>
    </p:spTree>
    <p:extLst>
      <p:ext uri="{BB962C8B-B14F-4D97-AF65-F5344CB8AC3E}">
        <p14:creationId xmlns:p14="http://schemas.microsoft.com/office/powerpoint/2010/main" val="34773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49A4AD-9C61-4A2F-99E0-675E3359267C}"/>
              </a:ext>
            </a:extLst>
          </p:cNvPr>
          <p:cNvSpPr>
            <a:spLocks noGrp="1"/>
          </p:cNvSpPr>
          <p:nvPr>
            <p:ph type="title"/>
          </p:nvPr>
        </p:nvSpPr>
        <p:spPr>
          <a:xfrm>
            <a:off x="759542" y="118192"/>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A10F732A-189B-4AC1-886A-23584A50B8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F3EE23-AF03-4903-9219-60875A711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697723-E498-4D64-BBB6-490ED1364AC9}" type="datetimeFigureOut">
              <a:rPr lang="en-IN" smtClean="0"/>
              <a:pPr/>
              <a:t>01-02-2021</a:t>
            </a:fld>
            <a:endParaRPr lang="en-IN"/>
          </a:p>
        </p:txBody>
      </p:sp>
      <p:sp>
        <p:nvSpPr>
          <p:cNvPr id="5" name="Footer Placeholder 4">
            <a:extLst>
              <a:ext uri="{FF2B5EF4-FFF2-40B4-BE49-F238E27FC236}">
                <a16:creationId xmlns:a16="http://schemas.microsoft.com/office/drawing/2014/main" id="{957FC4B0-FF26-4AB9-BACD-041A24DCD2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C8E684-F46A-48CC-BAD8-663F8E1173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0BA08-B69C-4752-B2CF-0C56A0BACDE6}" type="slidenum">
              <a:rPr lang="en-IN" smtClean="0"/>
              <a:pPr/>
              <a:t>‹#›</a:t>
            </a:fld>
            <a:endParaRPr lang="en-IN"/>
          </a:p>
        </p:txBody>
      </p:sp>
    </p:spTree>
    <p:extLst>
      <p:ext uri="{BB962C8B-B14F-4D97-AF65-F5344CB8AC3E}">
        <p14:creationId xmlns:p14="http://schemas.microsoft.com/office/powerpoint/2010/main" val="471109323"/>
      </p:ext>
    </p:extLst>
  </p:cSld>
  <p:clrMap bg1="lt1" tx1="dk1" bg2="lt2" tx2="dk2" accent1="accent1" accent2="accent2" accent3="accent3" accent4="accent4" accent5="accent5" accent6="accent6" hlink="hlink" folHlink="folHlink"/>
  <p:sldLayoutIdLst>
    <p:sldLayoutId id="2147483662" r:id="rId1"/>
    <p:sldLayoutId id="2147483660" r:id="rId2"/>
    <p:sldLayoutId id="2147483664" r:id="rId3"/>
    <p:sldLayoutId id="2147483663" r:id="rId4"/>
    <p:sldLayoutId id="2147483661" r:id="rId5"/>
    <p:sldLayoutId id="214748365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8175AB9-1397-43BE-9368-1ADC6C085BC0}"/>
              </a:ext>
            </a:extLst>
          </p:cNvPr>
          <p:cNvSpPr/>
          <p:nvPr/>
        </p:nvSpPr>
        <p:spPr>
          <a:xfrm>
            <a:off x="288543" y="2306201"/>
            <a:ext cx="7497214" cy="646331"/>
          </a:xfrm>
          <a:prstGeom prst="rect">
            <a:avLst/>
          </a:prstGeom>
        </p:spPr>
        <p:txBody>
          <a:bodyPr wrap="square">
            <a:spAutoFit/>
          </a:bodyPr>
          <a:lstStyle/>
          <a:p>
            <a:r>
              <a:rPr lang="en-US" sz="3600" b="1" cap="all" dirty="0">
                <a:solidFill>
                  <a:schemeClr val="accent2"/>
                </a:solidFill>
              </a:rPr>
              <a:t>SOFTWARE Architecture &amp; DESIGN</a:t>
            </a:r>
          </a:p>
        </p:txBody>
      </p:sp>
    </p:spTree>
    <p:extLst>
      <p:ext uri="{BB962C8B-B14F-4D97-AF65-F5344CB8AC3E}">
        <p14:creationId xmlns:p14="http://schemas.microsoft.com/office/powerpoint/2010/main" val="10442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3"/>
          <p:cNvSpPr>
            <a:spLocks noGrp="1"/>
          </p:cNvSpPr>
          <p:nvPr>
            <p:ph type="sldNum" sz="quarter" idx="12"/>
          </p:nvPr>
        </p:nvSpPr>
        <p:spPr/>
        <p:txBody>
          <a:bodyPr/>
          <a:lstStyle/>
          <a:p>
            <a:fld id="{DBC3C805-9AC8-457C-BA67-99348C30C4B0}" type="slidenum">
              <a:rPr lang="nl-NL"/>
              <a:pPr/>
              <a:t>10</a:t>
            </a:fld>
            <a:endParaRPr lang="nl-NL"/>
          </a:p>
        </p:txBody>
      </p:sp>
      <p:sp>
        <p:nvSpPr>
          <p:cNvPr id="1281026" name="Rectangle 2"/>
          <p:cNvSpPr>
            <a:spLocks noGrp="1" noChangeArrowheads="1"/>
          </p:cNvSpPr>
          <p:nvPr>
            <p:ph type="title" idx="4294967295"/>
          </p:nvPr>
        </p:nvSpPr>
        <p:spPr>
          <a:xfrm>
            <a:off x="113300" y="136525"/>
            <a:ext cx="12066494" cy="1190625"/>
          </a:xfrm>
          <a:noFill/>
        </p:spPr>
        <p:txBody>
          <a:bodyPr>
            <a:normAutofit/>
          </a:bodyPr>
          <a:lstStyle/>
          <a:p>
            <a:pPr>
              <a:spcBef>
                <a:spcPts val="400"/>
              </a:spcBef>
            </a:pPr>
            <a:r>
              <a:rPr lang="en-US" sz="2600" b="1" dirty="0">
                <a:solidFill>
                  <a:srgbClr val="C00000"/>
                </a:solidFill>
              </a:rPr>
              <a:t>Design Method 1: </a:t>
            </a:r>
            <a:r>
              <a:rPr lang="en-US" sz="2600" b="1" dirty="0">
                <a:solidFill>
                  <a:srgbClr val="0070C0"/>
                </a:solidFill>
              </a:rPr>
              <a:t>Second-level decomposition for “preliminary processing</a:t>
            </a:r>
            <a:r>
              <a:rPr lang="en-US" sz="2600" dirty="0">
                <a:solidFill>
                  <a:srgbClr val="0070C0"/>
                </a:solidFill>
              </a:rPr>
              <a:t>”</a:t>
            </a:r>
          </a:p>
        </p:txBody>
      </p:sp>
      <p:grpSp>
        <p:nvGrpSpPr>
          <p:cNvPr id="1281027" name="Group 3"/>
          <p:cNvGrpSpPr>
            <a:grpSpLocks/>
          </p:cNvGrpSpPr>
          <p:nvPr/>
        </p:nvGrpSpPr>
        <p:grpSpPr bwMode="auto">
          <a:xfrm>
            <a:off x="3118225" y="2638425"/>
            <a:ext cx="721323" cy="1512888"/>
            <a:chOff x="848" y="1230"/>
            <a:chExt cx="492" cy="953"/>
          </a:xfrm>
        </p:grpSpPr>
        <p:sp>
          <p:nvSpPr>
            <p:cNvPr id="1281028" name="Oval 4"/>
            <p:cNvSpPr>
              <a:spLocks noChangeArrowheads="1"/>
            </p:cNvSpPr>
            <p:nvPr/>
          </p:nvSpPr>
          <p:spPr bwMode="auto">
            <a:xfrm>
              <a:off x="1008" y="1856"/>
              <a:ext cx="177" cy="327"/>
            </a:xfrm>
            <a:prstGeom prst="ellipse">
              <a:avLst/>
            </a:prstGeom>
            <a:solidFill>
              <a:schemeClr val="accent2">
                <a:lumMod val="40000"/>
                <a:lumOff val="60000"/>
              </a:scheme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81029" name="Text Box 5"/>
            <p:cNvSpPr txBox="1">
              <a:spLocks noChangeArrowheads="1"/>
            </p:cNvSpPr>
            <p:nvPr/>
          </p:nvSpPr>
          <p:spPr bwMode="auto">
            <a:xfrm>
              <a:off x="848" y="1230"/>
              <a:ext cx="492" cy="577"/>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dirty="0"/>
                <a:t>check</a:t>
              </a:r>
            </a:p>
            <a:p>
              <a:pPr algn="ctr" eaLnBrk="0" hangingPunct="0">
                <a:spcBef>
                  <a:spcPct val="0"/>
                </a:spcBef>
                <a:buClrTx/>
                <a:buFontTx/>
                <a:buNone/>
              </a:pPr>
              <a:r>
                <a:rPr lang="en-US" dirty="0"/>
                <a:t>client</a:t>
              </a:r>
            </a:p>
            <a:p>
              <a:pPr algn="ctr" eaLnBrk="0" hangingPunct="0">
                <a:spcBef>
                  <a:spcPct val="0"/>
                </a:spcBef>
                <a:buClrTx/>
                <a:buFontTx/>
                <a:buNone/>
              </a:pPr>
              <a:r>
                <a:rPr lang="en-US" dirty="0"/>
                <a:t>data</a:t>
              </a:r>
            </a:p>
          </p:txBody>
        </p:sp>
      </p:grpSp>
      <p:grpSp>
        <p:nvGrpSpPr>
          <p:cNvPr id="1281030" name="Group 6"/>
          <p:cNvGrpSpPr>
            <a:grpSpLocks/>
          </p:cNvGrpSpPr>
          <p:nvPr/>
        </p:nvGrpSpPr>
        <p:grpSpPr bwMode="auto">
          <a:xfrm>
            <a:off x="7010400" y="2438400"/>
            <a:ext cx="984250" cy="381000"/>
            <a:chOff x="2736" y="3456"/>
            <a:chExt cx="672" cy="240"/>
          </a:xfrm>
        </p:grpSpPr>
        <p:sp>
          <p:nvSpPr>
            <p:cNvPr id="1281031" name="Text Box 7"/>
            <p:cNvSpPr txBox="1">
              <a:spLocks noChangeArrowheads="1"/>
            </p:cNvSpPr>
            <p:nvPr/>
          </p:nvSpPr>
          <p:spPr bwMode="auto">
            <a:xfrm>
              <a:off x="2772" y="3456"/>
              <a:ext cx="555"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dirty="0"/>
                <a:t>log file</a:t>
              </a:r>
            </a:p>
          </p:txBody>
        </p:sp>
        <p:sp>
          <p:nvSpPr>
            <p:cNvPr id="1281032" name="Line 8"/>
            <p:cNvSpPr>
              <a:spLocks noChangeShapeType="1"/>
            </p:cNvSpPr>
            <p:nvPr/>
          </p:nvSpPr>
          <p:spPr bwMode="auto">
            <a:xfrm>
              <a:off x="2736" y="3456"/>
              <a:ext cx="6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IN"/>
            </a:p>
          </p:txBody>
        </p:sp>
        <p:sp>
          <p:nvSpPr>
            <p:cNvPr id="1281033" name="Line 9"/>
            <p:cNvSpPr>
              <a:spLocks noChangeShapeType="1"/>
            </p:cNvSpPr>
            <p:nvPr/>
          </p:nvSpPr>
          <p:spPr bwMode="auto">
            <a:xfrm>
              <a:off x="2736" y="3696"/>
              <a:ext cx="6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IN"/>
            </a:p>
          </p:txBody>
        </p:sp>
      </p:grpSp>
      <p:sp>
        <p:nvSpPr>
          <p:cNvPr id="1281034" name="Text Box 10"/>
          <p:cNvSpPr txBox="1">
            <a:spLocks noChangeArrowheads="1"/>
          </p:cNvSpPr>
          <p:nvPr/>
        </p:nvSpPr>
        <p:spPr bwMode="auto">
          <a:xfrm>
            <a:off x="7367097" y="2971800"/>
            <a:ext cx="85029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sz="1600" dirty="0"/>
              <a:t>log data</a:t>
            </a:r>
            <a:endParaRPr lang="en-US" dirty="0"/>
          </a:p>
        </p:txBody>
      </p:sp>
      <p:grpSp>
        <p:nvGrpSpPr>
          <p:cNvPr id="1281035" name="Group 11"/>
          <p:cNvGrpSpPr>
            <a:grpSpLocks/>
          </p:cNvGrpSpPr>
          <p:nvPr/>
        </p:nvGrpSpPr>
        <p:grpSpPr bwMode="auto">
          <a:xfrm>
            <a:off x="6396352" y="3641922"/>
            <a:ext cx="1209535" cy="640953"/>
            <a:chOff x="2304" y="2246"/>
            <a:chExt cx="990" cy="456"/>
          </a:xfrm>
          <a:solidFill>
            <a:schemeClr val="tx2">
              <a:lumMod val="20000"/>
              <a:lumOff val="80000"/>
            </a:schemeClr>
          </a:solidFill>
        </p:grpSpPr>
        <p:sp>
          <p:nvSpPr>
            <p:cNvPr id="1281036" name="Oval 12"/>
            <p:cNvSpPr>
              <a:spLocks noChangeArrowheads="1"/>
            </p:cNvSpPr>
            <p:nvPr/>
          </p:nvSpPr>
          <p:spPr bwMode="auto">
            <a:xfrm>
              <a:off x="2304" y="2263"/>
              <a:ext cx="213" cy="369"/>
            </a:xfrm>
            <a:prstGeom prst="ellipse">
              <a:avLst/>
            </a:prstGeom>
            <a:solidFill>
              <a:schemeClr val="accent2">
                <a:lumMod val="40000"/>
                <a:lumOff val="60000"/>
              </a:scheme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81037" name="Text Box 13"/>
            <p:cNvSpPr txBox="1">
              <a:spLocks noChangeArrowheads="1"/>
            </p:cNvSpPr>
            <p:nvPr/>
          </p:nvSpPr>
          <p:spPr bwMode="auto">
            <a:xfrm>
              <a:off x="2550" y="2246"/>
              <a:ext cx="744" cy="456"/>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dirty="0"/>
                <a:t>process</a:t>
              </a:r>
            </a:p>
            <a:p>
              <a:pPr algn="ctr" eaLnBrk="0" hangingPunct="0">
                <a:spcBef>
                  <a:spcPct val="0"/>
                </a:spcBef>
                <a:buClrTx/>
                <a:buFontTx/>
                <a:buNone/>
              </a:pPr>
              <a:r>
                <a:rPr lang="en-US" dirty="0"/>
                <a:t>request</a:t>
              </a:r>
            </a:p>
          </p:txBody>
        </p:sp>
      </p:grpSp>
      <p:grpSp>
        <p:nvGrpSpPr>
          <p:cNvPr id="1281038" name="Group 14"/>
          <p:cNvGrpSpPr>
            <a:grpSpLocks/>
          </p:cNvGrpSpPr>
          <p:nvPr/>
        </p:nvGrpSpPr>
        <p:grpSpPr bwMode="auto">
          <a:xfrm>
            <a:off x="4000500" y="2057400"/>
            <a:ext cx="1095375" cy="381000"/>
            <a:chOff x="2676" y="3456"/>
            <a:chExt cx="748" cy="240"/>
          </a:xfrm>
        </p:grpSpPr>
        <p:sp>
          <p:nvSpPr>
            <p:cNvPr id="1281039" name="Text Box 15"/>
            <p:cNvSpPr txBox="1">
              <a:spLocks noChangeArrowheads="1"/>
            </p:cNvSpPr>
            <p:nvPr/>
          </p:nvSpPr>
          <p:spPr bwMode="auto">
            <a:xfrm>
              <a:off x="2676" y="3456"/>
              <a:ext cx="74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a:t>data base</a:t>
              </a:r>
            </a:p>
          </p:txBody>
        </p:sp>
        <p:sp>
          <p:nvSpPr>
            <p:cNvPr id="1281040" name="Line 16"/>
            <p:cNvSpPr>
              <a:spLocks noChangeShapeType="1"/>
            </p:cNvSpPr>
            <p:nvPr/>
          </p:nvSpPr>
          <p:spPr bwMode="auto">
            <a:xfrm>
              <a:off x="2736" y="3456"/>
              <a:ext cx="6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IN"/>
            </a:p>
          </p:txBody>
        </p:sp>
        <p:sp>
          <p:nvSpPr>
            <p:cNvPr id="1281041" name="Line 17"/>
            <p:cNvSpPr>
              <a:spLocks noChangeShapeType="1"/>
            </p:cNvSpPr>
            <p:nvPr/>
          </p:nvSpPr>
          <p:spPr bwMode="auto">
            <a:xfrm>
              <a:off x="2736" y="3696"/>
              <a:ext cx="6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IN"/>
            </a:p>
          </p:txBody>
        </p:sp>
      </p:grpSp>
      <p:sp>
        <p:nvSpPr>
          <p:cNvPr id="1281042" name="Line 18"/>
          <p:cNvSpPr>
            <a:spLocks noChangeShapeType="1"/>
          </p:cNvSpPr>
          <p:nvPr/>
        </p:nvSpPr>
        <p:spPr bwMode="auto">
          <a:xfrm flipH="1">
            <a:off x="3628122" y="2468563"/>
            <a:ext cx="708927" cy="125847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endParaRPr lang="en-IN"/>
          </a:p>
        </p:txBody>
      </p:sp>
      <p:sp>
        <p:nvSpPr>
          <p:cNvPr id="1281043" name="Line 19"/>
          <p:cNvSpPr>
            <a:spLocks noChangeShapeType="1"/>
          </p:cNvSpPr>
          <p:nvPr/>
        </p:nvSpPr>
        <p:spPr bwMode="auto">
          <a:xfrm>
            <a:off x="2949094" y="3117452"/>
            <a:ext cx="422275"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81044" name="Line 20"/>
          <p:cNvSpPr>
            <a:spLocks noChangeShapeType="1"/>
          </p:cNvSpPr>
          <p:nvPr/>
        </p:nvSpPr>
        <p:spPr bwMode="auto">
          <a:xfrm>
            <a:off x="3482552" y="415118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81045" name="Line 21"/>
          <p:cNvSpPr>
            <a:spLocks noChangeShapeType="1"/>
          </p:cNvSpPr>
          <p:nvPr/>
        </p:nvSpPr>
        <p:spPr bwMode="auto">
          <a:xfrm flipV="1">
            <a:off x="3612302" y="3886199"/>
            <a:ext cx="2764686" cy="4804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endParaRPr lang="en-IN"/>
          </a:p>
        </p:txBody>
      </p:sp>
      <p:sp>
        <p:nvSpPr>
          <p:cNvPr id="1281046" name="Line 22"/>
          <p:cNvSpPr>
            <a:spLocks noChangeShapeType="1"/>
          </p:cNvSpPr>
          <p:nvPr/>
        </p:nvSpPr>
        <p:spPr bwMode="auto">
          <a:xfrm flipH="1">
            <a:off x="6162675" y="4151180"/>
            <a:ext cx="350837"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81047" name="Line 23"/>
          <p:cNvSpPr>
            <a:spLocks noChangeShapeType="1"/>
          </p:cNvSpPr>
          <p:nvPr/>
        </p:nvSpPr>
        <p:spPr bwMode="auto">
          <a:xfrm>
            <a:off x="6624697" y="4184483"/>
            <a:ext cx="947680" cy="9209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endParaRPr lang="en-IN"/>
          </a:p>
        </p:txBody>
      </p:sp>
      <p:sp>
        <p:nvSpPr>
          <p:cNvPr id="1281048" name="Line 24"/>
          <p:cNvSpPr>
            <a:spLocks noChangeShapeType="1"/>
          </p:cNvSpPr>
          <p:nvPr/>
        </p:nvSpPr>
        <p:spPr bwMode="auto">
          <a:xfrm flipV="1">
            <a:off x="6585719" y="2819399"/>
            <a:ext cx="777107" cy="82252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endParaRPr lang="en-IN"/>
          </a:p>
        </p:txBody>
      </p:sp>
      <p:sp>
        <p:nvSpPr>
          <p:cNvPr id="1281049" name="Text Box 25"/>
          <p:cNvSpPr txBox="1">
            <a:spLocks noChangeArrowheads="1"/>
          </p:cNvSpPr>
          <p:nvPr/>
        </p:nvSpPr>
        <p:spPr bwMode="auto">
          <a:xfrm>
            <a:off x="7135011" y="4419603"/>
            <a:ext cx="71147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sz="1600" dirty="0"/>
              <a:t>return</a:t>
            </a:r>
            <a:endParaRPr lang="en-US" dirty="0"/>
          </a:p>
        </p:txBody>
      </p:sp>
      <p:sp>
        <p:nvSpPr>
          <p:cNvPr id="1281050" name="Text Box 26"/>
          <p:cNvSpPr txBox="1">
            <a:spLocks noChangeArrowheads="1"/>
          </p:cNvSpPr>
          <p:nvPr/>
        </p:nvSpPr>
        <p:spPr bwMode="auto">
          <a:xfrm>
            <a:off x="5357714" y="4555126"/>
            <a:ext cx="82086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sz="1600" dirty="0"/>
              <a:t>request</a:t>
            </a:r>
            <a:endParaRPr lang="en-US" dirty="0"/>
          </a:p>
        </p:txBody>
      </p:sp>
      <p:sp>
        <p:nvSpPr>
          <p:cNvPr id="1281051" name="Text Box 27"/>
          <p:cNvSpPr txBox="1">
            <a:spLocks noChangeArrowheads="1"/>
          </p:cNvSpPr>
          <p:nvPr/>
        </p:nvSpPr>
        <p:spPr bwMode="auto">
          <a:xfrm>
            <a:off x="5541280" y="4362903"/>
            <a:ext cx="79765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sz="1600" dirty="0"/>
              <a:t>borrow</a:t>
            </a:r>
            <a:endParaRPr lang="en-US" dirty="0"/>
          </a:p>
        </p:txBody>
      </p:sp>
      <p:sp>
        <p:nvSpPr>
          <p:cNvPr id="1281052" name="Text Box 28"/>
          <p:cNvSpPr txBox="1">
            <a:spLocks noChangeArrowheads="1"/>
          </p:cNvSpPr>
          <p:nvPr/>
        </p:nvSpPr>
        <p:spPr bwMode="auto">
          <a:xfrm>
            <a:off x="2704220" y="4451606"/>
            <a:ext cx="7540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sz="1600" dirty="0"/>
              <a:t>not OK</a:t>
            </a:r>
            <a:endParaRPr lang="en-US" dirty="0"/>
          </a:p>
        </p:txBody>
      </p:sp>
      <p:sp>
        <p:nvSpPr>
          <p:cNvPr id="1281053" name="Text Box 29"/>
          <p:cNvSpPr txBox="1">
            <a:spLocks noChangeArrowheads="1"/>
          </p:cNvSpPr>
          <p:nvPr/>
        </p:nvSpPr>
        <p:spPr bwMode="auto">
          <a:xfrm>
            <a:off x="5095875" y="3505200"/>
            <a:ext cx="43973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sz="1600"/>
              <a:t>OK</a:t>
            </a:r>
            <a:endParaRPr lang="en-US"/>
          </a:p>
        </p:txBody>
      </p:sp>
      <p:sp>
        <p:nvSpPr>
          <p:cNvPr id="1281054" name="Text Box 30"/>
          <p:cNvSpPr txBox="1">
            <a:spLocks noChangeArrowheads="1"/>
          </p:cNvSpPr>
          <p:nvPr/>
        </p:nvSpPr>
        <p:spPr bwMode="auto">
          <a:xfrm>
            <a:off x="2040605" y="3031123"/>
            <a:ext cx="82086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sz="1600"/>
              <a:t>request</a:t>
            </a:r>
            <a:endParaRPr lang="en-US"/>
          </a:p>
        </p:txBody>
      </p:sp>
      <p:sp>
        <p:nvSpPr>
          <p:cNvPr id="1281055" name="Text Box 31"/>
          <p:cNvSpPr txBox="1">
            <a:spLocks noChangeArrowheads="1"/>
          </p:cNvSpPr>
          <p:nvPr/>
        </p:nvSpPr>
        <p:spPr bwMode="auto">
          <a:xfrm>
            <a:off x="7273129" y="4588880"/>
            <a:ext cx="82086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sz="1600" dirty="0"/>
              <a:t>request</a:t>
            </a:r>
            <a:endParaRPr lang="en-US" dirty="0"/>
          </a:p>
        </p:txBody>
      </p:sp>
      <p:sp>
        <p:nvSpPr>
          <p:cNvPr id="1281056" name="Text Box 32"/>
          <p:cNvSpPr txBox="1">
            <a:spLocks noChangeArrowheads="1"/>
          </p:cNvSpPr>
          <p:nvPr/>
        </p:nvSpPr>
        <p:spPr bwMode="auto">
          <a:xfrm>
            <a:off x="4196978" y="3032125"/>
            <a:ext cx="100758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sz="1600" dirty="0"/>
              <a:t>client info</a:t>
            </a:r>
            <a:endParaRPr lang="en-US" dirty="0"/>
          </a:p>
        </p:txBody>
      </p:sp>
    </p:spTree>
    <p:extLst>
      <p:ext uri="{BB962C8B-B14F-4D97-AF65-F5344CB8AC3E}">
        <p14:creationId xmlns:p14="http://schemas.microsoft.com/office/powerpoint/2010/main" val="4279387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4809042-B65F-4EF0-9D38-2B0A4B322125}" type="slidenum">
              <a:rPr lang="nl-NL"/>
              <a:pPr/>
              <a:t>11</a:t>
            </a:fld>
            <a:endParaRPr lang="nl-NL"/>
          </a:p>
        </p:txBody>
      </p:sp>
      <p:sp>
        <p:nvSpPr>
          <p:cNvPr id="1282050" name="Rectangle 2"/>
          <p:cNvSpPr>
            <a:spLocks noGrp="1" noChangeArrowheads="1"/>
          </p:cNvSpPr>
          <p:nvPr>
            <p:ph type="title" idx="4294967295"/>
          </p:nvPr>
        </p:nvSpPr>
        <p:spPr>
          <a:xfrm>
            <a:off x="107578" y="488404"/>
            <a:ext cx="10515600" cy="557212"/>
          </a:xfrm>
        </p:spPr>
        <p:txBody>
          <a:bodyPr>
            <a:normAutofit/>
          </a:bodyPr>
          <a:lstStyle/>
          <a:p>
            <a:r>
              <a:rPr lang="en-US" sz="2600" b="1" dirty="0">
                <a:solidFill>
                  <a:srgbClr val="C00000"/>
                </a:solidFill>
              </a:rPr>
              <a:t>Design Method 1: </a:t>
            </a:r>
            <a:r>
              <a:rPr lang="en-US" sz="2600" b="1" dirty="0">
                <a:solidFill>
                  <a:srgbClr val="0070C0"/>
                </a:solidFill>
              </a:rPr>
              <a:t>Example </a:t>
            </a:r>
            <a:r>
              <a:rPr lang="en-US" sz="2600" b="1" dirty="0" err="1">
                <a:solidFill>
                  <a:srgbClr val="0070C0"/>
                </a:solidFill>
              </a:rPr>
              <a:t>minispec</a:t>
            </a:r>
            <a:endParaRPr lang="en-US" sz="2600" b="1" dirty="0">
              <a:solidFill>
                <a:srgbClr val="0070C0"/>
              </a:solidFill>
            </a:endParaRPr>
          </a:p>
        </p:txBody>
      </p:sp>
      <p:sp>
        <p:nvSpPr>
          <p:cNvPr id="1282051" name="Rectangle 3"/>
          <p:cNvSpPr>
            <a:spLocks noGrp="1" noChangeArrowheads="1"/>
          </p:cNvSpPr>
          <p:nvPr>
            <p:ph type="body" idx="4294967295"/>
          </p:nvPr>
        </p:nvSpPr>
        <p:spPr>
          <a:xfrm>
            <a:off x="376518" y="2709862"/>
            <a:ext cx="7966075" cy="3829050"/>
          </a:xfrm>
        </p:spPr>
        <p:txBody>
          <a:bodyPr>
            <a:normAutofit/>
          </a:bodyPr>
          <a:lstStyle/>
          <a:p>
            <a:pPr marL="342900" indent="-342900">
              <a:buClr>
                <a:schemeClr val="tx1"/>
              </a:buClr>
              <a:buNone/>
            </a:pPr>
            <a:r>
              <a:rPr lang="en-US" sz="1800" dirty="0">
                <a:solidFill>
                  <a:srgbClr val="0070C0"/>
                </a:solidFill>
                <a:latin typeface="Century Gothic" pitchFamily="34" charset="0"/>
              </a:rPr>
              <a:t>Identification: Process request for a Book</a:t>
            </a:r>
          </a:p>
          <a:p>
            <a:pPr marL="342900" indent="-342900">
              <a:buClr>
                <a:schemeClr val="tx1"/>
              </a:buClr>
              <a:buNone/>
            </a:pPr>
            <a:r>
              <a:rPr lang="en-US" sz="1800" dirty="0">
                <a:solidFill>
                  <a:srgbClr val="0070C0"/>
                </a:solidFill>
                <a:latin typeface="Century Gothic" pitchFamily="34" charset="0"/>
              </a:rPr>
              <a:t>Description:</a:t>
            </a:r>
          </a:p>
          <a:p>
            <a:pPr marL="342900" indent="-342900">
              <a:buClr>
                <a:schemeClr val="tx1"/>
              </a:buClr>
              <a:buFontTx/>
              <a:buChar char="1"/>
            </a:pPr>
            <a:r>
              <a:rPr lang="en-US" sz="1800" dirty="0">
                <a:solidFill>
                  <a:srgbClr val="0070C0"/>
                </a:solidFill>
                <a:latin typeface="Century Gothic" pitchFamily="34" charset="0"/>
              </a:rPr>
              <a:t>Enter type of request</a:t>
            </a:r>
          </a:p>
          <a:p>
            <a:pPr marL="342900" indent="-342900">
              <a:buClr>
                <a:schemeClr val="tx1"/>
              </a:buClr>
              <a:buNone/>
            </a:pPr>
            <a:r>
              <a:rPr lang="en-US" sz="1800" dirty="0">
                <a:solidFill>
                  <a:srgbClr val="0070C0"/>
                </a:solidFill>
                <a:latin typeface="Century Gothic" pitchFamily="34" charset="0"/>
              </a:rPr>
              <a:t>	</a:t>
            </a:r>
            <a:r>
              <a:rPr lang="en-US" sz="1800" dirty="0">
                <a:solidFill>
                  <a:srgbClr val="C00000"/>
                </a:solidFill>
                <a:latin typeface="Century Gothic" pitchFamily="34" charset="0"/>
              </a:rPr>
              <a:t>1.1</a:t>
            </a:r>
            <a:r>
              <a:rPr lang="en-US" sz="1800" dirty="0">
                <a:solidFill>
                  <a:srgbClr val="0070C0"/>
                </a:solidFill>
                <a:latin typeface="Century Gothic" pitchFamily="34" charset="0"/>
              </a:rPr>
              <a:t> If invalid, issue warning and repeat step 1</a:t>
            </a:r>
          </a:p>
          <a:p>
            <a:pPr marL="342900" indent="-342900">
              <a:buClr>
                <a:schemeClr val="tx1"/>
              </a:buClr>
              <a:buNone/>
            </a:pPr>
            <a:r>
              <a:rPr lang="en-US" sz="1800" dirty="0">
                <a:solidFill>
                  <a:srgbClr val="0070C0"/>
                </a:solidFill>
                <a:latin typeface="Century Gothic" pitchFamily="34" charset="0"/>
              </a:rPr>
              <a:t>	</a:t>
            </a:r>
            <a:r>
              <a:rPr lang="en-US" sz="1800" dirty="0">
                <a:solidFill>
                  <a:srgbClr val="C00000"/>
                </a:solidFill>
                <a:latin typeface="Century Gothic" pitchFamily="34" charset="0"/>
              </a:rPr>
              <a:t>1.2</a:t>
            </a:r>
            <a:r>
              <a:rPr lang="en-US" sz="1800" dirty="0">
                <a:solidFill>
                  <a:srgbClr val="0070C0"/>
                </a:solidFill>
                <a:latin typeface="Century Gothic" pitchFamily="34" charset="0"/>
              </a:rPr>
              <a:t> If step 1 repeated 5 times, terminate transaction</a:t>
            </a:r>
          </a:p>
          <a:p>
            <a:pPr marL="342900" indent="-342900">
              <a:buClr>
                <a:schemeClr val="tx1"/>
              </a:buClr>
              <a:buFontTx/>
              <a:buChar char="2"/>
            </a:pPr>
            <a:r>
              <a:rPr lang="en-US" sz="1800" dirty="0">
                <a:solidFill>
                  <a:srgbClr val="0070C0"/>
                </a:solidFill>
                <a:latin typeface="Century Gothic" pitchFamily="34" charset="0"/>
              </a:rPr>
              <a:t>Enter book identification</a:t>
            </a:r>
          </a:p>
          <a:p>
            <a:pPr marL="342900" indent="-342900">
              <a:buClr>
                <a:schemeClr val="tx1"/>
              </a:buClr>
              <a:buNone/>
            </a:pPr>
            <a:r>
              <a:rPr lang="en-US" sz="1800" dirty="0">
                <a:solidFill>
                  <a:srgbClr val="0070C0"/>
                </a:solidFill>
                <a:latin typeface="Century Gothic" pitchFamily="34" charset="0"/>
              </a:rPr>
              <a:t>	</a:t>
            </a:r>
            <a:r>
              <a:rPr lang="en-US" sz="1800" dirty="0">
                <a:solidFill>
                  <a:srgbClr val="C00000"/>
                </a:solidFill>
                <a:latin typeface="Century Gothic" pitchFamily="34" charset="0"/>
              </a:rPr>
              <a:t>2.1</a:t>
            </a:r>
            <a:r>
              <a:rPr lang="en-US" sz="1800" dirty="0">
                <a:solidFill>
                  <a:srgbClr val="0070C0"/>
                </a:solidFill>
                <a:latin typeface="Century Gothic" pitchFamily="34" charset="0"/>
              </a:rPr>
              <a:t> If invalid, issue warning and repeat step 2</a:t>
            </a:r>
          </a:p>
          <a:p>
            <a:pPr marL="342900" indent="-342900">
              <a:buClr>
                <a:schemeClr val="tx1"/>
              </a:buClr>
              <a:buNone/>
            </a:pPr>
            <a:r>
              <a:rPr lang="en-US" sz="1800" dirty="0">
                <a:solidFill>
                  <a:srgbClr val="0070C0"/>
                </a:solidFill>
                <a:latin typeface="Century Gothic" pitchFamily="34" charset="0"/>
              </a:rPr>
              <a:t>	</a:t>
            </a:r>
            <a:r>
              <a:rPr lang="en-US" sz="1800" dirty="0">
                <a:solidFill>
                  <a:srgbClr val="C00000"/>
                </a:solidFill>
                <a:latin typeface="Century Gothic" pitchFamily="34" charset="0"/>
              </a:rPr>
              <a:t>2.2</a:t>
            </a:r>
            <a:r>
              <a:rPr lang="en-US" sz="1800" dirty="0">
                <a:solidFill>
                  <a:srgbClr val="0070C0"/>
                </a:solidFill>
                <a:latin typeface="Century Gothic" pitchFamily="34" charset="0"/>
              </a:rPr>
              <a:t> If step 2 repeated 5 times, terminate transaction</a:t>
            </a:r>
          </a:p>
          <a:p>
            <a:pPr marL="342900" indent="-342900">
              <a:buClr>
                <a:schemeClr val="tx1"/>
              </a:buClr>
              <a:buFontTx/>
              <a:buChar char="3"/>
            </a:pPr>
            <a:r>
              <a:rPr lang="en-US" sz="1800" dirty="0">
                <a:solidFill>
                  <a:srgbClr val="0070C0"/>
                </a:solidFill>
                <a:latin typeface="Century Gothic" pitchFamily="34" charset="0"/>
              </a:rPr>
              <a:t>Log client identification, request type and book identification</a:t>
            </a:r>
          </a:p>
          <a:p>
            <a:pPr marL="342900" indent="-342900">
              <a:buClr>
                <a:schemeClr val="tx1"/>
              </a:buClr>
              <a:buFontTx/>
              <a:buChar char="4"/>
            </a:pPr>
            <a:r>
              <a:rPr lang="en-US" sz="1800" dirty="0">
                <a:solidFill>
                  <a:srgbClr val="0070C0"/>
                </a:solidFill>
                <a:latin typeface="Century Gothic" pitchFamily="34" charset="0"/>
              </a:rPr>
              <a:t>...</a:t>
            </a:r>
            <a:endParaRPr lang="en-US" sz="2000" dirty="0">
              <a:solidFill>
                <a:srgbClr val="0070C0"/>
              </a:solidFill>
              <a:latin typeface="Century Gothic" pitchFamily="34" charset="0"/>
            </a:endParaRPr>
          </a:p>
        </p:txBody>
      </p:sp>
      <p:sp>
        <p:nvSpPr>
          <p:cNvPr id="2" name="TextBox 1"/>
          <p:cNvSpPr txBox="1"/>
          <p:nvPr/>
        </p:nvSpPr>
        <p:spPr>
          <a:xfrm>
            <a:off x="233301" y="1178026"/>
            <a:ext cx="8640960" cy="1323439"/>
          </a:xfrm>
          <a:prstGeom prst="rect">
            <a:avLst/>
          </a:prstGeom>
          <a:noFill/>
        </p:spPr>
        <p:txBody>
          <a:bodyPr wrap="square" rtlCol="0">
            <a:spAutoFit/>
          </a:bodyPr>
          <a:lstStyle/>
          <a:p>
            <a:r>
              <a:rPr lang="en-IN" sz="2000" dirty="0"/>
              <a:t>Once the process in DFDs become sufficiently straight forward and does not  warrant further decomposition, then these processes are described as “minispecs” as below.</a:t>
            </a:r>
          </a:p>
          <a:p>
            <a:r>
              <a:rPr lang="en-IN" sz="2000" dirty="0"/>
              <a:t>This communicates the algorithm for the relevant parties</a:t>
            </a:r>
          </a:p>
        </p:txBody>
      </p:sp>
    </p:spTree>
    <p:extLst>
      <p:ext uri="{BB962C8B-B14F-4D97-AF65-F5344CB8AC3E}">
        <p14:creationId xmlns:p14="http://schemas.microsoft.com/office/powerpoint/2010/main" val="3607118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DC5D5F6-155B-457B-97D4-B706DDD59B76}" type="slidenum">
              <a:rPr lang="nl-NL"/>
              <a:pPr/>
              <a:t>12</a:t>
            </a:fld>
            <a:endParaRPr lang="nl-NL"/>
          </a:p>
        </p:txBody>
      </p:sp>
      <p:sp>
        <p:nvSpPr>
          <p:cNvPr id="1283074" name="Rectangle 2"/>
          <p:cNvSpPr>
            <a:spLocks noGrp="1" noChangeArrowheads="1"/>
          </p:cNvSpPr>
          <p:nvPr>
            <p:ph type="title" idx="4294967295"/>
          </p:nvPr>
        </p:nvSpPr>
        <p:spPr>
          <a:xfrm>
            <a:off x="89651" y="537541"/>
            <a:ext cx="10515600" cy="557212"/>
          </a:xfrm>
        </p:spPr>
        <p:txBody>
          <a:bodyPr>
            <a:normAutofit/>
          </a:bodyPr>
          <a:lstStyle/>
          <a:p>
            <a:r>
              <a:rPr lang="en-US" sz="2600" b="1" dirty="0">
                <a:solidFill>
                  <a:srgbClr val="C00000"/>
                </a:solidFill>
              </a:rPr>
              <a:t>Design Method 1: </a:t>
            </a:r>
            <a:r>
              <a:rPr lang="en-US" sz="2600" b="1" dirty="0">
                <a:solidFill>
                  <a:srgbClr val="0070C0"/>
                </a:solidFill>
              </a:rPr>
              <a:t>Data dictionary entries</a:t>
            </a:r>
          </a:p>
        </p:txBody>
      </p:sp>
      <p:sp>
        <p:nvSpPr>
          <p:cNvPr id="1283075" name="Rectangle 3"/>
          <p:cNvSpPr>
            <a:spLocks noGrp="1" noChangeArrowheads="1"/>
          </p:cNvSpPr>
          <p:nvPr>
            <p:ph type="body" idx="4294967295"/>
          </p:nvPr>
        </p:nvSpPr>
        <p:spPr>
          <a:xfrm>
            <a:off x="161585" y="2189417"/>
            <a:ext cx="9269286" cy="4373562"/>
          </a:xfrm>
        </p:spPr>
        <p:txBody>
          <a:bodyPr>
            <a:noAutofit/>
          </a:bodyPr>
          <a:lstStyle/>
          <a:p>
            <a:pPr marL="342900" indent="-342900">
              <a:buClr>
                <a:schemeClr val="tx1"/>
              </a:buClr>
              <a:buNone/>
            </a:pPr>
            <a:r>
              <a:rPr lang="en-US" sz="2400" dirty="0">
                <a:solidFill>
                  <a:srgbClr val="0070C0"/>
                </a:solidFill>
              </a:rPr>
              <a:t>borrow-request = client-id + book-id</a:t>
            </a:r>
          </a:p>
          <a:p>
            <a:pPr marL="342900" indent="-342900">
              <a:buClr>
                <a:schemeClr val="tx1"/>
              </a:buClr>
              <a:buNone/>
            </a:pPr>
            <a:r>
              <a:rPr lang="en-US" sz="2400" dirty="0">
                <a:solidFill>
                  <a:srgbClr val="0070C0"/>
                </a:solidFill>
              </a:rPr>
              <a:t>return-request = client-id + book-id</a:t>
            </a:r>
          </a:p>
          <a:p>
            <a:pPr marL="342900" indent="-342900">
              <a:buClr>
                <a:schemeClr val="tx1"/>
              </a:buClr>
              <a:buNone/>
            </a:pPr>
            <a:r>
              <a:rPr lang="en-US" sz="2400" dirty="0">
                <a:solidFill>
                  <a:srgbClr val="0070C0"/>
                </a:solidFill>
              </a:rPr>
              <a:t>log-data = client-id + [borrow | return] + book-id</a:t>
            </a:r>
          </a:p>
          <a:p>
            <a:pPr marL="342900" indent="-342900">
              <a:buClr>
                <a:schemeClr val="tx1"/>
              </a:buClr>
              <a:buNone/>
            </a:pPr>
            <a:r>
              <a:rPr lang="en-US" sz="2400" dirty="0">
                <a:solidFill>
                  <a:srgbClr val="0070C0"/>
                </a:solidFill>
              </a:rPr>
              <a:t>book-id = author-name + title + (</a:t>
            </a:r>
            <a:r>
              <a:rPr lang="en-US" sz="2400" dirty="0" err="1">
                <a:solidFill>
                  <a:srgbClr val="0070C0"/>
                </a:solidFill>
              </a:rPr>
              <a:t>isbn</a:t>
            </a:r>
            <a:r>
              <a:rPr lang="en-US" sz="2400" dirty="0">
                <a:solidFill>
                  <a:srgbClr val="0070C0"/>
                </a:solidFill>
              </a:rPr>
              <a:t>) +  [proc | series | other]</a:t>
            </a:r>
          </a:p>
          <a:p>
            <a:pPr marL="342900" indent="-342900">
              <a:buClr>
                <a:schemeClr val="tx1"/>
              </a:buClr>
              <a:buNone/>
            </a:pPr>
            <a:endParaRPr lang="en-US" sz="2400" dirty="0">
              <a:solidFill>
                <a:srgbClr val="0070C0"/>
              </a:solidFill>
            </a:endParaRPr>
          </a:p>
          <a:p>
            <a:pPr marL="342900" indent="-342900">
              <a:buClr>
                <a:schemeClr val="tx1"/>
              </a:buClr>
              <a:buNone/>
            </a:pPr>
            <a:r>
              <a:rPr lang="en-US" sz="2400" dirty="0">
                <a:solidFill>
                  <a:srgbClr val="0070C0"/>
                </a:solidFill>
              </a:rPr>
              <a:t>Conventions:</a:t>
            </a:r>
          </a:p>
          <a:p>
            <a:pPr marL="342900" indent="-342900">
              <a:buClr>
                <a:schemeClr val="tx1"/>
              </a:buClr>
              <a:buNone/>
            </a:pPr>
            <a:r>
              <a:rPr lang="en-US" sz="2400" dirty="0">
                <a:solidFill>
                  <a:srgbClr val="0070C0"/>
                </a:solidFill>
              </a:rPr>
              <a:t>	[ ]: include one of the enclosed options</a:t>
            </a:r>
          </a:p>
          <a:p>
            <a:pPr marL="342900" indent="-342900">
              <a:buClr>
                <a:schemeClr val="tx1"/>
              </a:buClr>
              <a:buNone/>
            </a:pPr>
            <a:r>
              <a:rPr lang="en-US" sz="2400" dirty="0">
                <a:solidFill>
                  <a:srgbClr val="0070C0"/>
                </a:solidFill>
              </a:rPr>
              <a:t>	|: separates options</a:t>
            </a:r>
          </a:p>
          <a:p>
            <a:pPr marL="342900" indent="-342900">
              <a:buClr>
                <a:schemeClr val="tx1"/>
              </a:buClr>
              <a:buNone/>
            </a:pPr>
            <a:r>
              <a:rPr lang="en-US" sz="2400" dirty="0">
                <a:solidFill>
                  <a:srgbClr val="0070C0"/>
                </a:solidFill>
              </a:rPr>
              <a:t>	+: AND</a:t>
            </a:r>
          </a:p>
          <a:p>
            <a:pPr marL="342900" indent="-342900">
              <a:buClr>
                <a:schemeClr val="tx1"/>
              </a:buClr>
              <a:buNone/>
            </a:pPr>
            <a:r>
              <a:rPr lang="en-US" sz="2400" dirty="0">
                <a:solidFill>
                  <a:srgbClr val="0070C0"/>
                </a:solidFill>
              </a:rPr>
              <a:t>	(): enclosed items are optional</a:t>
            </a:r>
          </a:p>
        </p:txBody>
      </p:sp>
      <p:sp>
        <p:nvSpPr>
          <p:cNvPr id="2" name="TextBox 1"/>
          <p:cNvSpPr txBox="1"/>
          <p:nvPr/>
        </p:nvSpPr>
        <p:spPr>
          <a:xfrm>
            <a:off x="161584" y="1288142"/>
            <a:ext cx="10685709" cy="830997"/>
          </a:xfrm>
          <a:prstGeom prst="rect">
            <a:avLst/>
          </a:prstGeom>
          <a:noFill/>
        </p:spPr>
        <p:txBody>
          <a:bodyPr wrap="square" rtlCol="0">
            <a:spAutoFit/>
          </a:bodyPr>
          <a:lstStyle/>
          <a:p>
            <a:r>
              <a:rPr lang="en-IN" sz="2400" dirty="0"/>
              <a:t>The contents of the DFDs after we are at a logical decomposed state  are recorded in a data dictionary. It’s a precise description of </a:t>
            </a:r>
            <a:r>
              <a:rPr lang="en-IN" sz="2400" dirty="0">
                <a:solidFill>
                  <a:srgbClr val="C00000"/>
                </a:solidFill>
              </a:rPr>
              <a:t>the structure of data</a:t>
            </a:r>
          </a:p>
        </p:txBody>
      </p:sp>
    </p:spTree>
    <p:extLst>
      <p:ext uri="{BB962C8B-B14F-4D97-AF65-F5344CB8AC3E}">
        <p14:creationId xmlns:p14="http://schemas.microsoft.com/office/powerpoint/2010/main" val="2330821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081C73-DC5D-4AB9-BF5A-B2B55E355BF9}" type="slidenum">
              <a:rPr lang="nl-NL"/>
              <a:pPr/>
              <a:t>13</a:t>
            </a:fld>
            <a:endParaRPr lang="nl-NL"/>
          </a:p>
        </p:txBody>
      </p:sp>
      <p:sp>
        <p:nvSpPr>
          <p:cNvPr id="1284098" name="Rectangle 2"/>
          <p:cNvSpPr>
            <a:spLocks noGrp="1" noChangeArrowheads="1"/>
          </p:cNvSpPr>
          <p:nvPr>
            <p:ph type="title" idx="4294967295"/>
          </p:nvPr>
        </p:nvSpPr>
        <p:spPr>
          <a:xfrm>
            <a:off x="99035" y="255964"/>
            <a:ext cx="10066523" cy="1079500"/>
          </a:xfrm>
        </p:spPr>
        <p:txBody>
          <a:bodyPr>
            <a:normAutofit/>
          </a:bodyPr>
          <a:lstStyle/>
          <a:p>
            <a:pPr>
              <a:spcBef>
                <a:spcPts val="600"/>
              </a:spcBef>
            </a:pPr>
            <a:r>
              <a:rPr lang="en-US" sz="2600" b="1" dirty="0">
                <a:solidFill>
                  <a:srgbClr val="C00000"/>
                </a:solidFill>
              </a:rPr>
              <a:t>Design Method 1: </a:t>
            </a:r>
            <a:r>
              <a:rPr lang="en-US" sz="2600" b="1" dirty="0">
                <a:solidFill>
                  <a:srgbClr val="0070C0"/>
                </a:solidFill>
              </a:rPr>
              <a:t>From data flow diagrams to structure charts</a:t>
            </a:r>
          </a:p>
        </p:txBody>
      </p:sp>
      <p:sp>
        <p:nvSpPr>
          <p:cNvPr id="1284099" name="Rectangle 3"/>
          <p:cNvSpPr>
            <a:spLocks noGrp="1" noChangeArrowheads="1"/>
          </p:cNvSpPr>
          <p:nvPr>
            <p:ph type="body" idx="4294967295"/>
          </p:nvPr>
        </p:nvSpPr>
        <p:spPr>
          <a:xfrm>
            <a:off x="268941" y="1253330"/>
            <a:ext cx="10515600" cy="5348705"/>
          </a:xfrm>
        </p:spPr>
        <p:txBody>
          <a:bodyPr>
            <a:noAutofit/>
          </a:bodyPr>
          <a:lstStyle/>
          <a:p>
            <a:pPr marL="0" indent="0">
              <a:lnSpc>
                <a:spcPct val="120000"/>
              </a:lnSpc>
              <a:spcAft>
                <a:spcPts val="600"/>
              </a:spcAft>
              <a:buNone/>
            </a:pPr>
            <a:r>
              <a:rPr lang="en-US" sz="2400" b="1" dirty="0">
                <a:solidFill>
                  <a:srgbClr val="C00000"/>
                </a:solidFill>
              </a:rPr>
              <a:t>Structured Analysis (SA) resulted in :</a:t>
            </a:r>
          </a:p>
          <a:p>
            <a:pPr marL="342900" indent="-342900">
              <a:lnSpc>
                <a:spcPct val="120000"/>
              </a:lnSpc>
              <a:spcAft>
                <a:spcPts val="600"/>
              </a:spcAft>
            </a:pPr>
            <a:r>
              <a:rPr lang="en-US" sz="2400" dirty="0"/>
              <a:t>Logical model, consisting of a set of DFD’s Augmented by </a:t>
            </a:r>
            <a:r>
              <a:rPr lang="en-US" sz="2400" dirty="0" err="1"/>
              <a:t>minispecs</a:t>
            </a:r>
            <a:r>
              <a:rPr lang="en-US" sz="2400" dirty="0"/>
              <a:t> &amp; data dictionary, etc.</a:t>
            </a:r>
          </a:p>
          <a:p>
            <a:pPr marL="0" indent="0">
              <a:lnSpc>
                <a:spcPct val="120000"/>
              </a:lnSpc>
              <a:spcAft>
                <a:spcPts val="600"/>
              </a:spcAft>
              <a:buNone/>
            </a:pPr>
            <a:r>
              <a:rPr lang="en-US" sz="2400" b="1" dirty="0">
                <a:solidFill>
                  <a:srgbClr val="C00000"/>
                </a:solidFill>
              </a:rPr>
              <a:t>Structured Design :</a:t>
            </a:r>
          </a:p>
          <a:p>
            <a:pPr marL="0" indent="0">
              <a:lnSpc>
                <a:spcPct val="120000"/>
              </a:lnSpc>
              <a:spcAft>
                <a:spcPts val="600"/>
              </a:spcAft>
              <a:buNone/>
            </a:pPr>
            <a:r>
              <a:rPr lang="en-US" sz="2400" dirty="0"/>
              <a:t>DFD’s are transitioned to hierarchical structure charts</a:t>
            </a:r>
          </a:p>
          <a:p>
            <a:pPr marL="342900" indent="-342900">
              <a:lnSpc>
                <a:spcPct val="120000"/>
              </a:lnSpc>
              <a:spcAft>
                <a:spcPts val="600"/>
              </a:spcAft>
            </a:pPr>
            <a:r>
              <a:rPr lang="en-US" sz="2400" dirty="0"/>
              <a:t>heuristics for this transition are based on notions of coupling and cohesion</a:t>
            </a:r>
          </a:p>
          <a:p>
            <a:pPr marL="342900" indent="-342900">
              <a:lnSpc>
                <a:spcPct val="120000"/>
              </a:lnSpc>
              <a:spcAft>
                <a:spcPts val="600"/>
              </a:spcAft>
            </a:pPr>
            <a:r>
              <a:rPr lang="en-US" sz="2400" dirty="0"/>
              <a:t>major heuristic concerns choice for top-level structure chart, most often: </a:t>
            </a:r>
            <a:r>
              <a:rPr lang="en-US" sz="2400" i="1" dirty="0"/>
              <a:t>transform-centered</a:t>
            </a:r>
          </a:p>
        </p:txBody>
      </p:sp>
    </p:spTree>
    <p:extLst>
      <p:ext uri="{BB962C8B-B14F-4D97-AF65-F5344CB8AC3E}">
        <p14:creationId xmlns:p14="http://schemas.microsoft.com/office/powerpoint/2010/main" val="13638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40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40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8409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409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409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840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Rectangle 2"/>
          <p:cNvSpPr>
            <a:spLocks noGrp="1" noChangeArrowheads="1"/>
          </p:cNvSpPr>
          <p:nvPr>
            <p:ph type="title" idx="4294967295"/>
          </p:nvPr>
        </p:nvSpPr>
        <p:spPr>
          <a:xfrm>
            <a:off x="0" y="117475"/>
            <a:ext cx="10515600" cy="1325563"/>
          </a:xfrm>
          <a:noFill/>
        </p:spPr>
        <p:txBody>
          <a:bodyPr vert="horz" lIns="91440" tIns="45720" rIns="91440" bIns="45720" rtlCol="0" anchor="ctr">
            <a:normAutofit/>
          </a:bodyPr>
          <a:lstStyle/>
          <a:p>
            <a:pPr>
              <a:lnSpc>
                <a:spcPct val="120000"/>
              </a:lnSpc>
              <a:spcBef>
                <a:spcPts val="1200"/>
              </a:spcBef>
            </a:pPr>
            <a:r>
              <a:rPr lang="en-US" sz="2600" b="1" dirty="0">
                <a:solidFill>
                  <a:srgbClr val="C00000"/>
                </a:solidFill>
              </a:rPr>
              <a:t>Design Method 1:</a:t>
            </a:r>
            <a:r>
              <a:rPr lang="en-US" sz="2600" b="1" dirty="0">
                <a:solidFill>
                  <a:srgbClr val="0070C0"/>
                </a:solidFill>
              </a:rPr>
              <a:t>Transform-centered design</a:t>
            </a:r>
          </a:p>
        </p:txBody>
      </p:sp>
      <p:grpSp>
        <p:nvGrpSpPr>
          <p:cNvPr id="5" name="Group 4">
            <a:extLst>
              <a:ext uri="{FF2B5EF4-FFF2-40B4-BE49-F238E27FC236}">
                <a16:creationId xmlns:a16="http://schemas.microsoft.com/office/drawing/2014/main" id="{6D55FC42-8288-4D24-A765-F2AFBD7E2446}"/>
              </a:ext>
            </a:extLst>
          </p:cNvPr>
          <p:cNvGrpSpPr/>
          <p:nvPr/>
        </p:nvGrpSpPr>
        <p:grpSpPr>
          <a:xfrm>
            <a:off x="1174205" y="1443038"/>
            <a:ext cx="8729065" cy="4102071"/>
            <a:chOff x="223945" y="1860156"/>
            <a:chExt cx="8729065" cy="4296812"/>
          </a:xfrm>
        </p:grpSpPr>
        <p:grpSp>
          <p:nvGrpSpPr>
            <p:cNvPr id="1285123" name="Group 3"/>
            <p:cNvGrpSpPr>
              <a:grpSpLocks/>
            </p:cNvGrpSpPr>
            <p:nvPr/>
          </p:nvGrpSpPr>
          <p:grpSpPr bwMode="auto">
            <a:xfrm>
              <a:off x="2003677" y="1948570"/>
              <a:ext cx="6949333" cy="1600200"/>
              <a:chOff x="568" y="1200"/>
              <a:chExt cx="4743" cy="1008"/>
            </a:xfrm>
          </p:grpSpPr>
          <p:sp>
            <p:nvSpPr>
              <p:cNvPr id="1285124" name="Oval 4"/>
              <p:cNvSpPr>
                <a:spLocks noChangeArrowheads="1"/>
              </p:cNvSpPr>
              <p:nvPr/>
            </p:nvSpPr>
            <p:spPr bwMode="auto">
              <a:xfrm>
                <a:off x="568" y="1359"/>
                <a:ext cx="263" cy="25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A</a:t>
                </a:r>
                <a:endParaRPr lang="en-US"/>
              </a:p>
            </p:txBody>
          </p:sp>
          <p:sp>
            <p:nvSpPr>
              <p:cNvPr id="1285125" name="Oval 5"/>
              <p:cNvSpPr>
                <a:spLocks noChangeArrowheads="1"/>
              </p:cNvSpPr>
              <p:nvPr/>
            </p:nvSpPr>
            <p:spPr bwMode="auto">
              <a:xfrm>
                <a:off x="1368" y="1360"/>
                <a:ext cx="257" cy="25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B</a:t>
                </a:r>
              </a:p>
            </p:txBody>
          </p:sp>
          <p:sp>
            <p:nvSpPr>
              <p:cNvPr id="1285126" name="Oval 6"/>
              <p:cNvSpPr>
                <a:spLocks noChangeArrowheads="1"/>
              </p:cNvSpPr>
              <p:nvPr/>
            </p:nvSpPr>
            <p:spPr bwMode="auto">
              <a:xfrm>
                <a:off x="2160" y="1360"/>
                <a:ext cx="268" cy="25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D</a:t>
                </a:r>
              </a:p>
            </p:txBody>
          </p:sp>
          <p:sp>
            <p:nvSpPr>
              <p:cNvPr id="1285127" name="Oval 7"/>
              <p:cNvSpPr>
                <a:spLocks noChangeArrowheads="1"/>
              </p:cNvSpPr>
              <p:nvPr/>
            </p:nvSpPr>
            <p:spPr bwMode="auto">
              <a:xfrm>
                <a:off x="2966" y="1360"/>
                <a:ext cx="250" cy="25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E</a:t>
                </a:r>
              </a:p>
            </p:txBody>
          </p:sp>
          <p:sp>
            <p:nvSpPr>
              <p:cNvPr id="1285128" name="Oval 8"/>
              <p:cNvSpPr>
                <a:spLocks noChangeArrowheads="1"/>
              </p:cNvSpPr>
              <p:nvPr/>
            </p:nvSpPr>
            <p:spPr bwMode="auto">
              <a:xfrm>
                <a:off x="3766" y="1360"/>
                <a:ext cx="245" cy="25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F</a:t>
                </a:r>
              </a:p>
            </p:txBody>
          </p:sp>
          <p:sp>
            <p:nvSpPr>
              <p:cNvPr id="1285129" name="Oval 9"/>
              <p:cNvSpPr>
                <a:spLocks noChangeArrowheads="1"/>
              </p:cNvSpPr>
              <p:nvPr/>
            </p:nvSpPr>
            <p:spPr bwMode="auto">
              <a:xfrm>
                <a:off x="4550" y="1360"/>
                <a:ext cx="271" cy="25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G</a:t>
                </a:r>
              </a:p>
            </p:txBody>
          </p:sp>
          <p:sp>
            <p:nvSpPr>
              <p:cNvPr id="1285130" name="Oval 10"/>
              <p:cNvSpPr>
                <a:spLocks noChangeArrowheads="1"/>
              </p:cNvSpPr>
              <p:nvPr/>
            </p:nvSpPr>
            <p:spPr bwMode="auto">
              <a:xfrm>
                <a:off x="977" y="1888"/>
                <a:ext cx="256" cy="25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dirty="0"/>
                  <a:t>C</a:t>
                </a:r>
              </a:p>
            </p:txBody>
          </p:sp>
          <p:sp>
            <p:nvSpPr>
              <p:cNvPr id="1285131" name="Oval 11"/>
              <p:cNvSpPr>
                <a:spLocks noChangeArrowheads="1"/>
              </p:cNvSpPr>
              <p:nvPr/>
            </p:nvSpPr>
            <p:spPr bwMode="auto">
              <a:xfrm>
                <a:off x="4138" y="1888"/>
                <a:ext cx="270" cy="25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H</a:t>
                </a:r>
              </a:p>
            </p:txBody>
          </p:sp>
          <p:sp>
            <p:nvSpPr>
              <p:cNvPr id="1285132" name="Oval 12"/>
              <p:cNvSpPr>
                <a:spLocks noChangeArrowheads="1"/>
              </p:cNvSpPr>
              <p:nvPr/>
            </p:nvSpPr>
            <p:spPr bwMode="auto">
              <a:xfrm>
                <a:off x="5057" y="1888"/>
                <a:ext cx="254" cy="25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K</a:t>
                </a:r>
              </a:p>
            </p:txBody>
          </p:sp>
          <p:cxnSp>
            <p:nvCxnSpPr>
              <p:cNvPr id="1285133" name="AutoShape 13"/>
              <p:cNvCxnSpPr>
                <a:cxnSpLocks noChangeShapeType="1"/>
                <a:stCxn id="1285124" idx="6"/>
                <a:endCxn id="1285125" idx="2"/>
              </p:cNvCxnSpPr>
              <p:nvPr/>
            </p:nvCxnSpPr>
            <p:spPr bwMode="auto">
              <a:xfrm>
                <a:off x="831" y="1488"/>
                <a:ext cx="537" cy="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34" name="AutoShape 14"/>
              <p:cNvCxnSpPr>
                <a:cxnSpLocks noChangeShapeType="1"/>
                <a:stCxn id="1285125" idx="6"/>
                <a:endCxn id="1285126" idx="2"/>
              </p:cNvCxnSpPr>
              <p:nvPr/>
            </p:nvCxnSpPr>
            <p:spPr bwMode="auto">
              <a:xfrm>
                <a:off x="1625" y="1489"/>
                <a:ext cx="53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35" name="AutoShape 15"/>
              <p:cNvCxnSpPr>
                <a:cxnSpLocks noChangeShapeType="1"/>
                <a:stCxn id="1285126" idx="6"/>
                <a:endCxn id="1285127" idx="2"/>
              </p:cNvCxnSpPr>
              <p:nvPr/>
            </p:nvCxnSpPr>
            <p:spPr bwMode="auto">
              <a:xfrm>
                <a:off x="2428" y="1489"/>
                <a:ext cx="538"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36" name="AutoShape 16"/>
              <p:cNvCxnSpPr>
                <a:cxnSpLocks noChangeShapeType="1"/>
                <a:stCxn id="1285127" idx="6"/>
                <a:endCxn id="1285128" idx="2"/>
              </p:cNvCxnSpPr>
              <p:nvPr/>
            </p:nvCxnSpPr>
            <p:spPr bwMode="auto">
              <a:xfrm>
                <a:off x="3216" y="1489"/>
                <a:ext cx="5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37" name="AutoShape 17"/>
              <p:cNvCxnSpPr>
                <a:cxnSpLocks noChangeShapeType="1"/>
                <a:stCxn id="1285128" idx="6"/>
                <a:endCxn id="1285129" idx="2"/>
              </p:cNvCxnSpPr>
              <p:nvPr/>
            </p:nvCxnSpPr>
            <p:spPr bwMode="auto">
              <a:xfrm>
                <a:off x="4011" y="1489"/>
                <a:ext cx="539"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38" name="AutoShape 18"/>
              <p:cNvCxnSpPr>
                <a:cxnSpLocks noChangeShapeType="1"/>
                <a:stCxn id="1285130" idx="7"/>
                <a:endCxn id="1285125" idx="3"/>
              </p:cNvCxnSpPr>
              <p:nvPr/>
            </p:nvCxnSpPr>
            <p:spPr bwMode="auto">
              <a:xfrm flipV="1">
                <a:off x="1196" y="1579"/>
                <a:ext cx="210" cy="34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39" name="AutoShape 19"/>
              <p:cNvCxnSpPr>
                <a:cxnSpLocks noChangeShapeType="1"/>
                <a:stCxn id="1285128" idx="5"/>
                <a:endCxn id="1285131" idx="1"/>
              </p:cNvCxnSpPr>
              <p:nvPr/>
            </p:nvCxnSpPr>
            <p:spPr bwMode="auto">
              <a:xfrm>
                <a:off x="3975" y="1579"/>
                <a:ext cx="202" cy="34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40" name="AutoShape 20"/>
              <p:cNvCxnSpPr>
                <a:cxnSpLocks noChangeShapeType="1"/>
                <a:stCxn id="1285131" idx="6"/>
                <a:endCxn id="1285132" idx="2"/>
              </p:cNvCxnSpPr>
              <p:nvPr/>
            </p:nvCxnSpPr>
            <p:spPr bwMode="auto">
              <a:xfrm>
                <a:off x="4408" y="2017"/>
                <a:ext cx="649"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85141" name="Line 21"/>
              <p:cNvSpPr>
                <a:spLocks noChangeShapeType="1"/>
              </p:cNvSpPr>
              <p:nvPr/>
            </p:nvSpPr>
            <p:spPr bwMode="auto">
              <a:xfrm>
                <a:off x="1824" y="1200"/>
                <a:ext cx="0" cy="1008"/>
              </a:xfrm>
              <a:prstGeom prst="line">
                <a:avLst/>
              </a:prstGeom>
              <a:noFill/>
              <a:ln w="9525">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85142" name="Line 22"/>
              <p:cNvSpPr>
                <a:spLocks noChangeShapeType="1"/>
              </p:cNvSpPr>
              <p:nvPr/>
            </p:nvSpPr>
            <p:spPr bwMode="auto">
              <a:xfrm>
                <a:off x="3408" y="1200"/>
                <a:ext cx="0" cy="1008"/>
              </a:xfrm>
              <a:prstGeom prst="line">
                <a:avLst/>
              </a:prstGeom>
              <a:noFill/>
              <a:ln w="9525">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grpSp>
        <p:sp>
          <p:nvSpPr>
            <p:cNvPr id="1285143" name="Line 23"/>
            <p:cNvSpPr>
              <a:spLocks noChangeShapeType="1"/>
            </p:cNvSpPr>
            <p:nvPr/>
          </p:nvSpPr>
          <p:spPr bwMode="auto">
            <a:xfrm>
              <a:off x="984618" y="3663224"/>
              <a:ext cx="1055688"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grpSp>
          <p:nvGrpSpPr>
            <p:cNvPr id="1285144" name="Group 24"/>
            <p:cNvGrpSpPr>
              <a:grpSpLocks/>
            </p:cNvGrpSpPr>
            <p:nvPr/>
          </p:nvGrpSpPr>
          <p:grpSpPr bwMode="auto">
            <a:xfrm>
              <a:off x="1968628" y="3372493"/>
              <a:ext cx="5906843" cy="2784475"/>
              <a:chOff x="623" y="2035"/>
              <a:chExt cx="4031" cy="1754"/>
            </a:xfrm>
          </p:grpSpPr>
          <p:sp>
            <p:nvSpPr>
              <p:cNvPr id="1285145" name="Rectangle 25"/>
              <p:cNvSpPr>
                <a:spLocks noChangeArrowheads="1"/>
              </p:cNvSpPr>
              <p:nvPr/>
            </p:nvSpPr>
            <p:spPr bwMode="auto">
              <a:xfrm>
                <a:off x="2389" y="2035"/>
                <a:ext cx="406" cy="1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Do job</a:t>
                </a:r>
              </a:p>
            </p:txBody>
          </p:sp>
          <p:cxnSp>
            <p:nvCxnSpPr>
              <p:cNvPr id="1285146" name="AutoShape 26"/>
              <p:cNvCxnSpPr>
                <a:cxnSpLocks noChangeShapeType="1"/>
                <a:stCxn id="1285145" idx="2"/>
                <a:endCxn id="1285151" idx="0"/>
              </p:cNvCxnSpPr>
              <p:nvPr/>
            </p:nvCxnSpPr>
            <p:spPr bwMode="auto">
              <a:xfrm flipH="1">
                <a:off x="1101" y="2218"/>
                <a:ext cx="1491" cy="28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47" name="AutoShape 27"/>
              <p:cNvCxnSpPr>
                <a:cxnSpLocks noChangeShapeType="1"/>
                <a:stCxn id="1285145" idx="2"/>
                <a:endCxn id="1285156" idx="0"/>
              </p:cNvCxnSpPr>
              <p:nvPr/>
            </p:nvCxnSpPr>
            <p:spPr bwMode="auto">
              <a:xfrm flipH="1">
                <a:off x="2110" y="2218"/>
                <a:ext cx="482" cy="28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48" name="AutoShape 28"/>
              <p:cNvCxnSpPr>
                <a:cxnSpLocks noChangeShapeType="1"/>
                <a:stCxn id="1285145" idx="2"/>
                <a:endCxn id="1285155" idx="0"/>
              </p:cNvCxnSpPr>
              <p:nvPr/>
            </p:nvCxnSpPr>
            <p:spPr bwMode="auto">
              <a:xfrm>
                <a:off x="2592" y="2218"/>
                <a:ext cx="524" cy="28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49" name="AutoShape 29"/>
              <p:cNvCxnSpPr>
                <a:cxnSpLocks noChangeShapeType="1"/>
                <a:stCxn id="1285145" idx="2"/>
                <a:endCxn id="1285154" idx="0"/>
              </p:cNvCxnSpPr>
              <p:nvPr/>
            </p:nvCxnSpPr>
            <p:spPr bwMode="auto">
              <a:xfrm>
                <a:off x="2592" y="2218"/>
                <a:ext cx="1533" cy="4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85150" name="Rectangle 30"/>
              <p:cNvSpPr>
                <a:spLocks noChangeArrowheads="1"/>
              </p:cNvSpPr>
              <p:nvPr/>
            </p:nvSpPr>
            <p:spPr bwMode="auto">
              <a:xfrm>
                <a:off x="623" y="3078"/>
                <a:ext cx="187" cy="1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A</a:t>
                </a:r>
              </a:p>
            </p:txBody>
          </p:sp>
          <p:sp>
            <p:nvSpPr>
              <p:cNvPr id="1285151" name="Rectangle 31"/>
              <p:cNvSpPr>
                <a:spLocks noChangeArrowheads="1"/>
              </p:cNvSpPr>
              <p:nvPr/>
            </p:nvSpPr>
            <p:spPr bwMode="auto">
              <a:xfrm>
                <a:off x="1010" y="2502"/>
                <a:ext cx="183" cy="1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dirty="0"/>
                  <a:t>B</a:t>
                </a:r>
              </a:p>
            </p:txBody>
          </p:sp>
          <p:sp>
            <p:nvSpPr>
              <p:cNvPr id="1285152" name="Rectangle 32"/>
              <p:cNvSpPr>
                <a:spLocks noChangeArrowheads="1"/>
              </p:cNvSpPr>
              <p:nvPr/>
            </p:nvSpPr>
            <p:spPr bwMode="auto">
              <a:xfrm>
                <a:off x="1490" y="3078"/>
                <a:ext cx="182" cy="1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dirty="0"/>
                  <a:t>C</a:t>
                </a:r>
              </a:p>
            </p:txBody>
          </p:sp>
          <p:sp>
            <p:nvSpPr>
              <p:cNvPr id="1285153" name="Rectangle 33"/>
              <p:cNvSpPr>
                <a:spLocks noChangeArrowheads="1"/>
              </p:cNvSpPr>
              <p:nvPr/>
            </p:nvSpPr>
            <p:spPr bwMode="auto">
              <a:xfrm>
                <a:off x="3597" y="3078"/>
                <a:ext cx="193" cy="1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G</a:t>
                </a:r>
              </a:p>
            </p:txBody>
          </p:sp>
          <p:sp>
            <p:nvSpPr>
              <p:cNvPr id="1285154" name="Rectangle 34"/>
              <p:cNvSpPr>
                <a:spLocks noChangeArrowheads="1"/>
              </p:cNvSpPr>
              <p:nvPr/>
            </p:nvSpPr>
            <p:spPr bwMode="auto">
              <a:xfrm>
                <a:off x="4038" y="2638"/>
                <a:ext cx="174" cy="1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F</a:t>
                </a:r>
              </a:p>
            </p:txBody>
          </p:sp>
          <p:sp>
            <p:nvSpPr>
              <p:cNvPr id="1285155" name="Rectangle 35"/>
              <p:cNvSpPr>
                <a:spLocks noChangeArrowheads="1"/>
              </p:cNvSpPr>
              <p:nvPr/>
            </p:nvSpPr>
            <p:spPr bwMode="auto">
              <a:xfrm>
                <a:off x="3028" y="2502"/>
                <a:ext cx="177" cy="1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E</a:t>
                </a:r>
              </a:p>
            </p:txBody>
          </p:sp>
          <p:sp>
            <p:nvSpPr>
              <p:cNvPr id="1285156" name="Rectangle 36"/>
              <p:cNvSpPr>
                <a:spLocks noChangeArrowheads="1"/>
              </p:cNvSpPr>
              <p:nvPr/>
            </p:nvSpPr>
            <p:spPr bwMode="auto">
              <a:xfrm>
                <a:off x="2014" y="2502"/>
                <a:ext cx="191" cy="1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D</a:t>
                </a:r>
              </a:p>
            </p:txBody>
          </p:sp>
          <p:sp>
            <p:nvSpPr>
              <p:cNvPr id="1285157" name="Rectangle 37"/>
              <p:cNvSpPr>
                <a:spLocks noChangeArrowheads="1"/>
              </p:cNvSpPr>
              <p:nvPr/>
            </p:nvSpPr>
            <p:spPr bwMode="auto">
              <a:xfrm>
                <a:off x="4467" y="3606"/>
                <a:ext cx="181" cy="1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K</a:t>
                </a:r>
              </a:p>
            </p:txBody>
          </p:sp>
          <p:sp>
            <p:nvSpPr>
              <p:cNvPr id="1285158" name="Rectangle 38"/>
              <p:cNvSpPr>
                <a:spLocks noChangeArrowheads="1"/>
              </p:cNvSpPr>
              <p:nvPr/>
            </p:nvSpPr>
            <p:spPr bwMode="auto">
              <a:xfrm>
                <a:off x="4462" y="3174"/>
                <a:ext cx="192" cy="1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eaLnBrk="0" hangingPunct="0">
                  <a:spcBef>
                    <a:spcPct val="0"/>
                  </a:spcBef>
                  <a:buClrTx/>
                  <a:buFontTx/>
                  <a:buNone/>
                </a:pPr>
                <a:r>
                  <a:rPr lang="en-US" sz="1200"/>
                  <a:t>H</a:t>
                </a:r>
              </a:p>
            </p:txBody>
          </p:sp>
          <p:cxnSp>
            <p:nvCxnSpPr>
              <p:cNvPr id="1285159" name="AutoShape 39"/>
              <p:cNvCxnSpPr>
                <a:cxnSpLocks noChangeShapeType="1"/>
                <a:stCxn id="1285151" idx="2"/>
                <a:endCxn id="1285150" idx="0"/>
              </p:cNvCxnSpPr>
              <p:nvPr/>
            </p:nvCxnSpPr>
            <p:spPr bwMode="auto">
              <a:xfrm flipH="1">
                <a:off x="717" y="2685"/>
                <a:ext cx="385" cy="3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60" name="AutoShape 40"/>
              <p:cNvCxnSpPr>
                <a:cxnSpLocks noChangeShapeType="1"/>
                <a:stCxn id="1285151" idx="2"/>
                <a:endCxn id="1285152" idx="0"/>
              </p:cNvCxnSpPr>
              <p:nvPr/>
            </p:nvCxnSpPr>
            <p:spPr bwMode="auto">
              <a:xfrm>
                <a:off x="1101" y="2685"/>
                <a:ext cx="479" cy="3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61" name="AutoShape 41"/>
              <p:cNvCxnSpPr>
                <a:cxnSpLocks noChangeShapeType="1"/>
                <a:stCxn id="1285154" idx="2"/>
                <a:endCxn id="1285153" idx="0"/>
              </p:cNvCxnSpPr>
              <p:nvPr/>
            </p:nvCxnSpPr>
            <p:spPr bwMode="auto">
              <a:xfrm flipH="1">
                <a:off x="3694" y="2821"/>
                <a:ext cx="431" cy="25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62" name="AutoShape 42"/>
              <p:cNvCxnSpPr>
                <a:cxnSpLocks noChangeShapeType="1"/>
                <a:stCxn id="1285154" idx="2"/>
                <a:endCxn id="1285158" idx="0"/>
              </p:cNvCxnSpPr>
              <p:nvPr/>
            </p:nvCxnSpPr>
            <p:spPr bwMode="auto">
              <a:xfrm>
                <a:off x="4125" y="2821"/>
                <a:ext cx="433" cy="35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85163" name="AutoShape 43"/>
              <p:cNvCxnSpPr>
                <a:cxnSpLocks noChangeShapeType="1"/>
                <a:stCxn id="1285158" idx="2"/>
                <a:endCxn id="1285157" idx="0"/>
              </p:cNvCxnSpPr>
              <p:nvPr/>
            </p:nvCxnSpPr>
            <p:spPr bwMode="auto">
              <a:xfrm flipH="1">
                <a:off x="4558" y="3357"/>
                <a:ext cx="0" cy="24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 name="TextBox 1"/>
            <p:cNvSpPr txBox="1"/>
            <p:nvPr/>
          </p:nvSpPr>
          <p:spPr>
            <a:xfrm>
              <a:off x="2498137" y="1860156"/>
              <a:ext cx="4470711" cy="386866"/>
            </a:xfrm>
            <a:prstGeom prst="rect">
              <a:avLst/>
            </a:prstGeom>
            <a:noFill/>
          </p:spPr>
          <p:txBody>
            <a:bodyPr wrap="none" rtlCol="0">
              <a:spAutoFit/>
            </a:bodyPr>
            <a:lstStyle/>
            <a:p>
              <a:r>
                <a:rPr lang="en-IN" dirty="0"/>
                <a:t>Input                      Transform                   Output</a:t>
              </a:r>
            </a:p>
          </p:txBody>
        </p:sp>
        <p:sp>
          <p:nvSpPr>
            <p:cNvPr id="3" name="TextBox 2"/>
            <p:cNvSpPr txBox="1"/>
            <p:nvPr/>
          </p:nvSpPr>
          <p:spPr>
            <a:xfrm>
              <a:off x="223945" y="4372180"/>
              <a:ext cx="1624355" cy="386866"/>
            </a:xfrm>
            <a:prstGeom prst="rect">
              <a:avLst/>
            </a:prstGeom>
            <a:noFill/>
          </p:spPr>
          <p:txBody>
            <a:bodyPr wrap="none" rtlCol="0">
              <a:spAutoFit/>
            </a:bodyPr>
            <a:lstStyle/>
            <a:p>
              <a:r>
                <a:rPr lang="en-IN" dirty="0"/>
                <a:t>Structure Chart</a:t>
              </a:r>
            </a:p>
          </p:txBody>
        </p:sp>
        <p:sp>
          <p:nvSpPr>
            <p:cNvPr id="4" name="TextBox 3"/>
            <p:cNvSpPr txBox="1"/>
            <p:nvPr/>
          </p:nvSpPr>
          <p:spPr>
            <a:xfrm>
              <a:off x="721105" y="2212107"/>
              <a:ext cx="575799" cy="386866"/>
            </a:xfrm>
            <a:prstGeom prst="rect">
              <a:avLst/>
            </a:prstGeom>
            <a:noFill/>
          </p:spPr>
          <p:txBody>
            <a:bodyPr wrap="none" rtlCol="0">
              <a:spAutoFit/>
            </a:bodyPr>
            <a:lstStyle/>
            <a:p>
              <a:r>
                <a:rPr lang="en-IN" dirty="0"/>
                <a:t>DFD</a:t>
              </a:r>
            </a:p>
          </p:txBody>
        </p:sp>
      </p:grpSp>
      <p:sp>
        <p:nvSpPr>
          <p:cNvPr id="6" name="Rectangle 5">
            <a:extLst>
              <a:ext uri="{FF2B5EF4-FFF2-40B4-BE49-F238E27FC236}">
                <a16:creationId xmlns:a16="http://schemas.microsoft.com/office/drawing/2014/main" id="{0550AF97-C7C9-4A26-A891-FF6E935F5C3D}"/>
              </a:ext>
            </a:extLst>
          </p:cNvPr>
          <p:cNvSpPr/>
          <p:nvPr/>
        </p:nvSpPr>
        <p:spPr>
          <a:xfrm>
            <a:off x="153496" y="5546840"/>
            <a:ext cx="12038503" cy="1107996"/>
          </a:xfrm>
          <a:prstGeom prst="rect">
            <a:avLst/>
          </a:prstGeom>
        </p:spPr>
        <p:txBody>
          <a:bodyPr wrap="square">
            <a:spAutoFit/>
          </a:bodyPr>
          <a:lstStyle/>
          <a:p>
            <a:pPr marL="285750" indent="-285750">
              <a:buFont typeface="Wingdings" panose="05000000000000000000" pitchFamily="2" charset="2"/>
              <a:buChar char="§"/>
            </a:pPr>
            <a:r>
              <a:rPr lang="en-IN" sz="2200" dirty="0"/>
              <a:t>Trace the input through the data flow diagram until it can no longer be considered input.  Same from output ..the bubble in between is transform.</a:t>
            </a:r>
          </a:p>
          <a:p>
            <a:pPr marL="285750" indent="-285750">
              <a:buFont typeface="Wingdings" panose="05000000000000000000" pitchFamily="2" charset="2"/>
              <a:buChar char="§"/>
            </a:pPr>
            <a:r>
              <a:rPr lang="en-IN" sz="2200" dirty="0"/>
              <a:t>Process in DFD becomes components of structure chart .. Data flow becomes -Component invocations </a:t>
            </a:r>
          </a:p>
        </p:txBody>
      </p:sp>
    </p:spTree>
    <p:extLst>
      <p:ext uri="{BB962C8B-B14F-4D97-AF65-F5344CB8AC3E}">
        <p14:creationId xmlns:p14="http://schemas.microsoft.com/office/powerpoint/2010/main" val="3991586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0B2E4430-9D85-4441-916C-12564829A85D}" type="slidenum">
              <a:rPr lang="nl-NL"/>
              <a:pPr/>
              <a:t>15</a:t>
            </a:fld>
            <a:endParaRPr lang="nl-NL"/>
          </a:p>
        </p:txBody>
      </p:sp>
      <p:sp>
        <p:nvSpPr>
          <p:cNvPr id="1351682" name="Rectangle 2"/>
          <p:cNvSpPr>
            <a:spLocks noGrp="1" noChangeArrowheads="1"/>
          </p:cNvSpPr>
          <p:nvPr>
            <p:ph type="title" idx="4294967295"/>
          </p:nvPr>
        </p:nvSpPr>
        <p:spPr>
          <a:xfrm>
            <a:off x="98613" y="487923"/>
            <a:ext cx="10515600" cy="557212"/>
          </a:xfrm>
        </p:spPr>
        <p:txBody>
          <a:bodyPr>
            <a:normAutofit/>
          </a:bodyPr>
          <a:lstStyle/>
          <a:p>
            <a:r>
              <a:rPr lang="en-US" sz="2600" b="1" dirty="0">
                <a:solidFill>
                  <a:srgbClr val="C00000"/>
                </a:solidFill>
              </a:rPr>
              <a:t>Design Method 2</a:t>
            </a:r>
            <a:r>
              <a:rPr lang="en-US" sz="2600" b="1" dirty="0"/>
              <a:t>: </a:t>
            </a:r>
            <a:r>
              <a:rPr lang="en-US" sz="2600" b="1" dirty="0">
                <a:solidFill>
                  <a:srgbClr val="0070C0"/>
                </a:solidFill>
              </a:rPr>
              <a:t>Object Oriented </a:t>
            </a:r>
            <a:r>
              <a:rPr lang="en-US" sz="2600" b="1" dirty="0" err="1">
                <a:solidFill>
                  <a:srgbClr val="0070C0"/>
                </a:solidFill>
              </a:rPr>
              <a:t>Booch’s</a:t>
            </a:r>
            <a:r>
              <a:rPr lang="en-US" sz="2600" b="1" dirty="0">
                <a:solidFill>
                  <a:srgbClr val="0070C0"/>
                </a:solidFill>
              </a:rPr>
              <a:t> method</a:t>
            </a:r>
          </a:p>
        </p:txBody>
      </p:sp>
      <p:sp>
        <p:nvSpPr>
          <p:cNvPr id="5" name="TextBox 4"/>
          <p:cNvSpPr txBox="1"/>
          <p:nvPr/>
        </p:nvSpPr>
        <p:spPr>
          <a:xfrm>
            <a:off x="170511" y="1146224"/>
            <a:ext cx="11850978" cy="3139321"/>
          </a:xfrm>
          <a:prstGeom prst="rect">
            <a:avLst/>
          </a:prstGeom>
          <a:noFill/>
        </p:spPr>
        <p:txBody>
          <a:bodyPr wrap="square" rtlCol="0">
            <a:spAutoFit/>
          </a:bodyPr>
          <a:lstStyle/>
          <a:p>
            <a:pPr marL="285750" indent="-285750">
              <a:buFont typeface="Wingdings" panose="05000000000000000000" pitchFamily="2" charset="2"/>
              <a:buChar char="§"/>
            </a:pPr>
            <a:r>
              <a:rPr lang="en-GB" sz="2200" dirty="0"/>
              <a:t>The </a:t>
            </a:r>
            <a:r>
              <a:rPr lang="en-GB" sz="2200" dirty="0" err="1"/>
              <a:t>Booch</a:t>
            </a:r>
            <a:r>
              <a:rPr lang="en-GB" sz="2200" dirty="0"/>
              <a:t> method is a method for object-oriented software development</a:t>
            </a:r>
          </a:p>
          <a:p>
            <a:pPr marL="285750" indent="-285750">
              <a:buFont typeface="Wingdings" panose="05000000000000000000" pitchFamily="2" charset="2"/>
              <a:buChar char="§"/>
            </a:pPr>
            <a:r>
              <a:rPr lang="en-GB" sz="2200" dirty="0"/>
              <a:t>Authored by Grady </a:t>
            </a:r>
            <a:r>
              <a:rPr lang="en-GB" sz="2200" dirty="0" err="1"/>
              <a:t>Booch</a:t>
            </a:r>
            <a:r>
              <a:rPr lang="en-GB" sz="2200" dirty="0"/>
              <a:t> when he was working for Rational Software (acquired by IBM) published in 1992/94</a:t>
            </a:r>
          </a:p>
          <a:p>
            <a:pPr marL="285750" indent="-285750">
              <a:buFont typeface="Wingdings" panose="05000000000000000000" pitchFamily="2" charset="2"/>
              <a:buChar char="§"/>
            </a:pPr>
            <a:r>
              <a:rPr lang="en-GB" sz="2200" dirty="0"/>
              <a:t>It is composed of </a:t>
            </a:r>
          </a:p>
          <a:p>
            <a:pPr marL="742950" lvl="1" indent="-285750">
              <a:buFont typeface="Wingdings" panose="05000000000000000000" pitchFamily="2" charset="2"/>
              <a:buChar char="§"/>
            </a:pPr>
            <a:r>
              <a:rPr lang="en-GB" sz="2200" dirty="0"/>
              <a:t>Object modelling language (is a standardized set of symbols used to model a software system)  currently UML is used for this</a:t>
            </a:r>
          </a:p>
          <a:p>
            <a:pPr marL="742950" lvl="1" indent="-285750">
              <a:buFont typeface="Wingdings" panose="05000000000000000000" pitchFamily="2" charset="2"/>
              <a:buChar char="§"/>
            </a:pPr>
            <a:r>
              <a:rPr lang="en-GB" sz="2200" dirty="0"/>
              <a:t>An iterative object-oriented development process</a:t>
            </a:r>
          </a:p>
          <a:p>
            <a:pPr marL="742950" lvl="1" indent="-285750">
              <a:buFont typeface="Wingdings" panose="05000000000000000000" pitchFamily="2" charset="2"/>
              <a:buChar char="§"/>
            </a:pPr>
            <a:r>
              <a:rPr lang="en-GB" sz="2200" dirty="0"/>
              <a:t>A set of recommended practices</a:t>
            </a:r>
            <a:endParaRPr lang="en-IN" sz="2200" dirty="0"/>
          </a:p>
          <a:p>
            <a:pPr marL="285750" indent="-285750">
              <a:buFont typeface="Wingdings" panose="05000000000000000000" pitchFamily="2" charset="2"/>
              <a:buChar char="§"/>
            </a:pPr>
            <a:r>
              <a:rPr lang="en-IN" sz="2200" dirty="0"/>
              <a:t>Its made up of </a:t>
            </a:r>
          </a:p>
        </p:txBody>
      </p:sp>
      <p:sp>
        <p:nvSpPr>
          <p:cNvPr id="4" name="Rectangle 3">
            <a:extLst>
              <a:ext uri="{FF2B5EF4-FFF2-40B4-BE49-F238E27FC236}">
                <a16:creationId xmlns:a16="http://schemas.microsoft.com/office/drawing/2014/main" id="{F5D0AEB1-388B-4ED1-AD89-4C2E82B1F842}"/>
              </a:ext>
            </a:extLst>
          </p:cNvPr>
          <p:cNvSpPr/>
          <p:nvPr/>
        </p:nvSpPr>
        <p:spPr>
          <a:xfrm>
            <a:off x="2259106" y="4072939"/>
            <a:ext cx="9932894" cy="3170099"/>
          </a:xfrm>
          <a:prstGeom prst="rect">
            <a:avLst/>
          </a:prstGeom>
        </p:spPr>
        <p:txBody>
          <a:bodyPr wrap="square" numCol="2" spcCol="72000">
            <a:spAutoFit/>
          </a:bodyPr>
          <a:lstStyle/>
          <a:p>
            <a:r>
              <a:rPr lang="en-IN" sz="2000" b="1" dirty="0">
                <a:solidFill>
                  <a:srgbClr val="0070C0"/>
                </a:solidFill>
              </a:rPr>
              <a:t>Macro Process</a:t>
            </a:r>
          </a:p>
          <a:p>
            <a:pPr marL="742950" lvl="1" indent="-285750">
              <a:buFont typeface="Wingdings" panose="05000000000000000000" pitchFamily="2" charset="2"/>
              <a:buChar char="§"/>
            </a:pPr>
            <a:r>
              <a:rPr lang="en-GB" sz="2000" dirty="0"/>
              <a:t>Conceptualization : establish core requirements</a:t>
            </a:r>
          </a:p>
          <a:p>
            <a:pPr marL="742950" lvl="1" indent="-285750">
              <a:buFont typeface="Wingdings" panose="05000000000000000000" pitchFamily="2" charset="2"/>
              <a:buChar char="§"/>
            </a:pPr>
            <a:r>
              <a:rPr lang="en-GB" sz="2000" dirty="0"/>
              <a:t>Analysis : develop a model of the desired behaviour</a:t>
            </a:r>
          </a:p>
          <a:p>
            <a:pPr marL="742950" lvl="1" indent="-285750">
              <a:buFont typeface="Wingdings" panose="05000000000000000000" pitchFamily="2" charset="2"/>
              <a:buChar char="§"/>
            </a:pPr>
            <a:r>
              <a:rPr lang="en-GB" sz="2000" dirty="0"/>
              <a:t>Design : create an architecture</a:t>
            </a:r>
          </a:p>
          <a:p>
            <a:pPr marL="742950" lvl="1" indent="-285750">
              <a:buFont typeface="Wingdings" panose="05000000000000000000" pitchFamily="2" charset="2"/>
              <a:buChar char="§"/>
            </a:pPr>
            <a:r>
              <a:rPr lang="en-GB" sz="2000" dirty="0"/>
              <a:t>Evolution: for the implementation</a:t>
            </a:r>
          </a:p>
          <a:p>
            <a:pPr marL="742950" lvl="1" indent="-285750">
              <a:buFont typeface="Wingdings" panose="05000000000000000000" pitchFamily="2" charset="2"/>
              <a:buChar char="§"/>
            </a:pPr>
            <a:r>
              <a:rPr lang="en-GB" sz="2000" dirty="0"/>
              <a:t>Maintenance : for evolution after the delivery</a:t>
            </a:r>
          </a:p>
          <a:p>
            <a:pPr marL="742950" lvl="1" indent="-285750">
              <a:buFont typeface="Wingdings" panose="05000000000000000000" pitchFamily="2" charset="2"/>
              <a:buChar char="§"/>
            </a:pPr>
            <a:endParaRPr lang="en-IN" sz="2000" dirty="0"/>
          </a:p>
          <a:p>
            <a:pPr marL="0" lvl="1"/>
            <a:r>
              <a:rPr lang="en-IN" sz="2000" b="1" dirty="0">
                <a:solidFill>
                  <a:srgbClr val="0070C0"/>
                </a:solidFill>
              </a:rPr>
              <a:t>Micro Process</a:t>
            </a:r>
          </a:p>
          <a:p>
            <a:pPr marL="742950" lvl="1" indent="-285750">
              <a:buFont typeface="Wingdings" panose="05000000000000000000" pitchFamily="2" charset="2"/>
              <a:buChar char="§"/>
            </a:pPr>
            <a:r>
              <a:rPr lang="en-GB" sz="2000" dirty="0"/>
              <a:t>Identification of classes and objects</a:t>
            </a:r>
          </a:p>
          <a:p>
            <a:pPr marL="742950" lvl="1" indent="-285750">
              <a:buFont typeface="Wingdings" panose="05000000000000000000" pitchFamily="2" charset="2"/>
              <a:buChar char="§"/>
            </a:pPr>
            <a:r>
              <a:rPr lang="en-GB" sz="2000" dirty="0"/>
              <a:t>Identification of their semantics</a:t>
            </a:r>
          </a:p>
          <a:p>
            <a:pPr marL="742950" lvl="1" indent="-285750">
              <a:buFont typeface="Wingdings" panose="05000000000000000000" pitchFamily="2" charset="2"/>
              <a:buChar char="§"/>
            </a:pPr>
            <a:r>
              <a:rPr lang="en-GB" sz="2000" dirty="0"/>
              <a:t>Identification of their relationships</a:t>
            </a:r>
          </a:p>
          <a:p>
            <a:pPr marL="742950" lvl="1" indent="-285750">
              <a:buFont typeface="Wingdings" panose="05000000000000000000" pitchFamily="2" charset="2"/>
              <a:buChar char="§"/>
            </a:pPr>
            <a:r>
              <a:rPr lang="en-GB" sz="2000" dirty="0"/>
              <a:t>Specification of their interfaces and implementation</a:t>
            </a:r>
          </a:p>
        </p:txBody>
      </p:sp>
    </p:spTree>
    <p:extLst>
      <p:ext uri="{BB962C8B-B14F-4D97-AF65-F5344CB8AC3E}">
        <p14:creationId xmlns:p14="http://schemas.microsoft.com/office/powerpoint/2010/main" val="124181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C895C-4598-475C-8785-AEB5DC32CA8F}"/>
              </a:ext>
            </a:extLst>
          </p:cNvPr>
          <p:cNvSpPr>
            <a:spLocks noGrp="1"/>
          </p:cNvSpPr>
          <p:nvPr>
            <p:ph type="title" idx="4294967295"/>
          </p:nvPr>
        </p:nvSpPr>
        <p:spPr>
          <a:xfrm>
            <a:off x="124512" y="529019"/>
            <a:ext cx="7298147" cy="558800"/>
          </a:xfrm>
        </p:spPr>
        <p:txBody>
          <a:bodyPr>
            <a:normAutofit/>
          </a:bodyPr>
          <a:lstStyle/>
          <a:p>
            <a:r>
              <a:rPr lang="en-IN" sz="2400" b="1" dirty="0">
                <a:solidFill>
                  <a:schemeClr val="accent2"/>
                </a:solidFill>
                <a:latin typeface="+mn-lt"/>
              </a:rPr>
              <a:t>Introduction to Architectural Views, Styles and Patterns</a:t>
            </a:r>
            <a:endParaRPr lang="en-US" sz="2800" b="1" dirty="0">
              <a:solidFill>
                <a:schemeClr val="accent2"/>
              </a:solidFill>
              <a:latin typeface="+mn-lt"/>
            </a:endParaRPr>
          </a:p>
        </p:txBody>
      </p:sp>
      <p:sp>
        <p:nvSpPr>
          <p:cNvPr id="5" name="Rectangle 3">
            <a:extLst>
              <a:ext uri="{FF2B5EF4-FFF2-40B4-BE49-F238E27FC236}">
                <a16:creationId xmlns:a16="http://schemas.microsoft.com/office/drawing/2014/main" id="{D35A0CD1-BE02-4469-A57C-5B2626205F5A}"/>
              </a:ext>
            </a:extLst>
          </p:cNvPr>
          <p:cNvSpPr txBox="1">
            <a:spLocks noChangeArrowheads="1"/>
          </p:cNvSpPr>
          <p:nvPr/>
        </p:nvSpPr>
        <p:spPr>
          <a:xfrm>
            <a:off x="168342" y="1035307"/>
            <a:ext cx="11622336" cy="5504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600"/>
              </a:spcBef>
              <a:buClr>
                <a:srgbClr val="808080"/>
              </a:buClr>
              <a:buSzPct val="80000"/>
              <a:buNone/>
            </a:pPr>
            <a:r>
              <a:rPr lang="en-US" b="1" kern="0" dirty="0">
                <a:solidFill>
                  <a:schemeClr val="accent6">
                    <a:lumMod val="75000"/>
                  </a:schemeClr>
                </a:solidFill>
                <a:cs typeface="Calibri" panose="020F0502020204030204" pitchFamily="34" charset="0"/>
              </a:rPr>
              <a:t>These Architecture and Design Approaches discussed typically would need to be</a:t>
            </a:r>
            <a:br>
              <a:rPr lang="en-US" b="1" kern="0" dirty="0">
                <a:solidFill>
                  <a:schemeClr val="accent6">
                    <a:lumMod val="75000"/>
                  </a:schemeClr>
                </a:solidFill>
                <a:cs typeface="Calibri" panose="020F0502020204030204" pitchFamily="34" charset="0"/>
              </a:rPr>
            </a:br>
            <a:r>
              <a:rPr lang="en-US" b="1" kern="0" dirty="0">
                <a:solidFill>
                  <a:schemeClr val="accent6">
                    <a:lumMod val="75000"/>
                  </a:schemeClr>
                </a:solidFill>
                <a:cs typeface="Calibri" panose="020F0502020204030204" pitchFamily="34" charset="0"/>
              </a:rPr>
              <a:t>used by other stakeholders with different perspectives and  structured towards solutions.  </a:t>
            </a:r>
          </a:p>
        </p:txBody>
      </p:sp>
      <p:sp>
        <p:nvSpPr>
          <p:cNvPr id="4" name="TextBox 3">
            <a:extLst>
              <a:ext uri="{FF2B5EF4-FFF2-40B4-BE49-F238E27FC236}">
                <a16:creationId xmlns:a16="http://schemas.microsoft.com/office/drawing/2014/main" id="{03C6DC5C-57B0-49A8-938A-4A769103CEE1}"/>
              </a:ext>
            </a:extLst>
          </p:cNvPr>
          <p:cNvSpPr txBox="1"/>
          <p:nvPr/>
        </p:nvSpPr>
        <p:spPr>
          <a:xfrm>
            <a:off x="371097" y="2099018"/>
            <a:ext cx="11112691" cy="4453356"/>
          </a:xfrm>
          <a:prstGeom prst="rect">
            <a:avLst/>
          </a:prstGeom>
          <a:noFill/>
        </p:spPr>
        <p:txBody>
          <a:bodyPr wrap="square" numCol="3" rtlCol="0">
            <a:noAutofit/>
          </a:bodyPr>
          <a:lstStyle/>
          <a:p>
            <a:pPr>
              <a:lnSpc>
                <a:spcPct val="100000"/>
              </a:lnSpc>
              <a:spcBef>
                <a:spcPts val="600"/>
              </a:spcBef>
            </a:pPr>
            <a:r>
              <a:rPr lang="en-US" sz="2400" b="1" dirty="0">
                <a:solidFill>
                  <a:srgbClr val="7030A0"/>
                </a:solidFill>
                <a:cs typeface="Aparajita" panose="020B0604020202020204" pitchFamily="34" charset="0"/>
              </a:rPr>
              <a:t>Architectural View</a:t>
            </a:r>
          </a:p>
          <a:p>
            <a:pPr>
              <a:lnSpc>
                <a:spcPct val="100000"/>
              </a:lnSpc>
            </a:pPr>
            <a:r>
              <a:rPr lang="en-US" sz="2400" dirty="0">
                <a:solidFill>
                  <a:srgbClr val="7030A0"/>
                </a:solidFill>
                <a:cs typeface="Aparajita" panose="020B0604020202020204" pitchFamily="34" charset="0"/>
              </a:rPr>
              <a:t>Views represent ways of describing the Software Architecture, enabling the system to be viewed by different stake holders in perspectives of their interest. </a:t>
            </a:r>
          </a:p>
          <a:p>
            <a:pPr marL="365760" lvl="1">
              <a:lnSpc>
                <a:spcPct val="100000"/>
              </a:lnSpc>
              <a:spcBef>
                <a:spcPts val="600"/>
              </a:spcBef>
            </a:pPr>
            <a:endParaRPr lang="en-US" sz="2400" dirty="0">
              <a:cs typeface="Aparajita" panose="020B0604020202020204" pitchFamily="34" charset="0"/>
            </a:endParaRPr>
          </a:p>
          <a:p>
            <a:pPr marL="365760" lvl="1">
              <a:lnSpc>
                <a:spcPct val="100000"/>
              </a:lnSpc>
              <a:spcBef>
                <a:spcPts val="600"/>
              </a:spcBef>
            </a:pPr>
            <a:endParaRPr lang="en-US" sz="2400" dirty="0">
              <a:cs typeface="Aparajita" panose="020B0604020202020204" pitchFamily="34" charset="0"/>
            </a:endParaRPr>
          </a:p>
          <a:p>
            <a:pPr marL="365760" lvl="1">
              <a:lnSpc>
                <a:spcPct val="100000"/>
              </a:lnSpc>
              <a:spcBef>
                <a:spcPts val="600"/>
              </a:spcBef>
            </a:pPr>
            <a:endParaRPr lang="en-US" sz="2400" dirty="0">
              <a:cs typeface="Aparajita" panose="020B0604020202020204" pitchFamily="34" charset="0"/>
            </a:endParaRPr>
          </a:p>
          <a:p>
            <a:pPr marL="365760" lvl="1">
              <a:lnSpc>
                <a:spcPct val="100000"/>
              </a:lnSpc>
              <a:spcBef>
                <a:spcPts val="600"/>
              </a:spcBef>
            </a:pPr>
            <a:endParaRPr lang="en-US" sz="2400" dirty="0">
              <a:cs typeface="Aparajita" panose="020B0604020202020204" pitchFamily="34" charset="0"/>
            </a:endParaRPr>
          </a:p>
          <a:p>
            <a:pPr>
              <a:spcBef>
                <a:spcPts val="600"/>
              </a:spcBef>
            </a:pPr>
            <a:r>
              <a:rPr lang="en-US" sz="2400" b="1" dirty="0">
                <a:cs typeface="Aparajita" panose="020B0604020202020204" pitchFamily="34" charset="0"/>
              </a:rPr>
              <a:t>Architectural Styles</a:t>
            </a:r>
          </a:p>
          <a:p>
            <a:r>
              <a:rPr lang="en-US" sz="2400" dirty="0">
                <a:cs typeface="Aparajita" panose="020B0604020202020204" pitchFamily="34" charset="0"/>
              </a:rPr>
              <a:t>Demonstrates how the subsystems or elements are </a:t>
            </a:r>
            <a:r>
              <a:rPr lang="en-IN" sz="2400" dirty="0">
                <a:cs typeface="Aparajita" panose="020B0604020202020204" pitchFamily="34" charset="0"/>
              </a:rPr>
              <a:t>organized or structured </a:t>
            </a:r>
          </a:p>
          <a:p>
            <a:pPr marL="0" lvl="1">
              <a:spcBef>
                <a:spcPts val="600"/>
              </a:spcBef>
            </a:pPr>
            <a:r>
              <a:rPr lang="en-IN" sz="2400" dirty="0">
                <a:cs typeface="Aparajita" panose="020B0604020202020204" pitchFamily="34" charset="0"/>
              </a:rPr>
              <a:t>It’s a way of organizing code </a:t>
            </a:r>
          </a:p>
          <a:p>
            <a:pPr marL="365760" lvl="1">
              <a:spcBef>
                <a:spcPts val="600"/>
              </a:spcBef>
            </a:pPr>
            <a:endParaRPr lang="en-IN" sz="2400" dirty="0">
              <a:cs typeface="Aparajita" panose="020B0604020202020204" pitchFamily="34" charset="0"/>
            </a:endParaRPr>
          </a:p>
          <a:p>
            <a:pPr marL="365760" lvl="1">
              <a:spcBef>
                <a:spcPts val="600"/>
              </a:spcBef>
            </a:pPr>
            <a:endParaRPr lang="en-IN" sz="2400" dirty="0">
              <a:cs typeface="Aparajita" panose="020B0604020202020204" pitchFamily="34" charset="0"/>
            </a:endParaRPr>
          </a:p>
          <a:p>
            <a:pPr marL="365760" lvl="1">
              <a:spcBef>
                <a:spcPts val="600"/>
              </a:spcBef>
            </a:pPr>
            <a:endParaRPr lang="en-IN" sz="2400" dirty="0">
              <a:cs typeface="Aparajita" panose="020B0604020202020204" pitchFamily="34" charset="0"/>
            </a:endParaRPr>
          </a:p>
          <a:p>
            <a:pPr marL="365760" lvl="1">
              <a:spcBef>
                <a:spcPts val="600"/>
              </a:spcBef>
            </a:pPr>
            <a:endParaRPr lang="en-IN" sz="2400" dirty="0">
              <a:cs typeface="Aparajita" panose="020B0604020202020204" pitchFamily="34" charset="0"/>
            </a:endParaRPr>
          </a:p>
          <a:p>
            <a:pPr marL="365760" lvl="1">
              <a:spcBef>
                <a:spcPts val="600"/>
              </a:spcBef>
            </a:pPr>
            <a:endParaRPr lang="en-IN" sz="2400" dirty="0">
              <a:cs typeface="Aparajita" panose="020B0604020202020204" pitchFamily="34" charset="0"/>
            </a:endParaRPr>
          </a:p>
          <a:p>
            <a:pPr>
              <a:lnSpc>
                <a:spcPct val="100000"/>
              </a:lnSpc>
              <a:spcBef>
                <a:spcPts val="800"/>
              </a:spcBef>
            </a:pPr>
            <a:r>
              <a:rPr lang="en-IN" sz="2400" b="1" dirty="0">
                <a:solidFill>
                  <a:srgbClr val="0070C0"/>
                </a:solidFill>
                <a:cs typeface="Aparajita" panose="020B0604020202020204" pitchFamily="34" charset="0"/>
              </a:rPr>
              <a:t>Architectural/Design Pattern </a:t>
            </a:r>
          </a:p>
          <a:p>
            <a:pPr marL="0" lvl="1">
              <a:lnSpc>
                <a:spcPct val="100000"/>
              </a:lnSpc>
            </a:pPr>
            <a:r>
              <a:rPr lang="en-IN" sz="2400" dirty="0">
                <a:solidFill>
                  <a:srgbClr val="0070C0"/>
                </a:solidFill>
                <a:cs typeface="Aparajita" panose="020B0604020202020204" pitchFamily="34" charset="0"/>
              </a:rPr>
              <a:t>Is a known or a proven solution to the architectural/Design problem of structuring and functioning of the subsystems which has been used earlier and is know to work for the problem scenario</a:t>
            </a:r>
          </a:p>
        </p:txBody>
      </p:sp>
      <p:sp>
        <p:nvSpPr>
          <p:cNvPr id="2" name="Rectangle 1">
            <a:extLst>
              <a:ext uri="{FF2B5EF4-FFF2-40B4-BE49-F238E27FC236}">
                <a16:creationId xmlns:a16="http://schemas.microsoft.com/office/drawing/2014/main" id="{8384968C-0EF6-4493-BA7A-6E1E16E86A9F}"/>
              </a:ext>
            </a:extLst>
          </p:cNvPr>
          <p:cNvSpPr/>
          <p:nvPr/>
        </p:nvSpPr>
        <p:spPr>
          <a:xfrm>
            <a:off x="401322" y="5776799"/>
            <a:ext cx="11082466" cy="1269579"/>
          </a:xfrm>
          <a:prstGeom prst="rect">
            <a:avLst/>
          </a:prstGeom>
        </p:spPr>
        <p:txBody>
          <a:bodyPr wrap="square" numCol="3" spcCol="91440">
            <a:noAutofit/>
          </a:bodyPr>
          <a:lstStyle/>
          <a:p>
            <a:pPr marL="0" lvl="1">
              <a:spcBef>
                <a:spcPts val="600"/>
              </a:spcBef>
            </a:pPr>
            <a:r>
              <a:rPr lang="en-IN" sz="2400" dirty="0">
                <a:solidFill>
                  <a:srgbClr val="C00000"/>
                </a:solidFill>
                <a:cs typeface="Aparajita" panose="020B0604020202020204" pitchFamily="34" charset="0"/>
              </a:rPr>
              <a:t>E.g. UI View, Process View</a:t>
            </a:r>
          </a:p>
          <a:p>
            <a:pPr marL="0" lvl="1">
              <a:spcBef>
                <a:spcPts val="600"/>
              </a:spcBef>
            </a:pPr>
            <a:endParaRPr lang="en-IN" sz="2400" dirty="0">
              <a:solidFill>
                <a:srgbClr val="C00000"/>
              </a:solidFill>
              <a:cs typeface="Aparajita" panose="020B0604020202020204" pitchFamily="34" charset="0"/>
            </a:endParaRPr>
          </a:p>
          <a:p>
            <a:pPr marL="0" lvl="1">
              <a:spcBef>
                <a:spcPts val="600"/>
              </a:spcBef>
            </a:pPr>
            <a:endParaRPr lang="en-IN" sz="2400" dirty="0">
              <a:solidFill>
                <a:srgbClr val="C00000"/>
              </a:solidFill>
              <a:cs typeface="Aparajita" panose="020B0604020202020204" pitchFamily="34" charset="0"/>
            </a:endParaRPr>
          </a:p>
          <a:p>
            <a:pPr marL="0" lvl="1">
              <a:spcBef>
                <a:spcPts val="600"/>
              </a:spcBef>
            </a:pPr>
            <a:endParaRPr lang="en-IN" sz="2400" dirty="0">
              <a:solidFill>
                <a:srgbClr val="C00000"/>
              </a:solidFill>
              <a:cs typeface="Aparajita" panose="020B0604020202020204" pitchFamily="34" charset="0"/>
            </a:endParaRPr>
          </a:p>
          <a:p>
            <a:pPr marL="0" lvl="1">
              <a:spcBef>
                <a:spcPts val="600"/>
              </a:spcBef>
            </a:pPr>
            <a:r>
              <a:rPr lang="en-IN" sz="2400" dirty="0">
                <a:solidFill>
                  <a:srgbClr val="C00000"/>
                </a:solidFill>
                <a:cs typeface="Aparajita" panose="020B0604020202020204" pitchFamily="34" charset="0"/>
              </a:rPr>
              <a:t>E.g. Pipe &amp; filters, Client-Server, Peer-to-Peer etc.</a:t>
            </a:r>
          </a:p>
          <a:p>
            <a:pPr marL="0" lvl="1">
              <a:spcBef>
                <a:spcPts val="600"/>
              </a:spcBef>
            </a:pPr>
            <a:endParaRPr lang="en-IN" sz="2400" dirty="0">
              <a:solidFill>
                <a:srgbClr val="C00000"/>
              </a:solidFill>
              <a:cs typeface="Aparajita" panose="020B0604020202020204" pitchFamily="34" charset="0"/>
            </a:endParaRPr>
          </a:p>
          <a:p>
            <a:pPr marL="0" lvl="1">
              <a:spcBef>
                <a:spcPts val="600"/>
              </a:spcBef>
            </a:pPr>
            <a:endParaRPr lang="en-IN" sz="2400" dirty="0">
              <a:solidFill>
                <a:srgbClr val="C00000"/>
              </a:solidFill>
              <a:cs typeface="Aparajita" panose="020B0604020202020204" pitchFamily="34" charset="0"/>
            </a:endParaRPr>
          </a:p>
          <a:p>
            <a:pPr marL="0" lvl="1">
              <a:spcBef>
                <a:spcPts val="600"/>
              </a:spcBef>
            </a:pPr>
            <a:r>
              <a:rPr lang="en-IN" sz="2400" dirty="0">
                <a:solidFill>
                  <a:srgbClr val="C00000"/>
                </a:solidFill>
                <a:cs typeface="Aparajita" panose="020B0604020202020204" pitchFamily="34" charset="0"/>
              </a:rPr>
              <a:t>E.g. MVC separating UI from the rest</a:t>
            </a:r>
          </a:p>
          <a:p>
            <a:pPr marL="0" lvl="1">
              <a:spcBef>
                <a:spcPts val="600"/>
              </a:spcBef>
            </a:pPr>
            <a:endParaRPr lang="en-IN" sz="2400" dirty="0">
              <a:cs typeface="Aparajita" panose="020B0604020202020204" pitchFamily="34" charset="0"/>
            </a:endParaRPr>
          </a:p>
        </p:txBody>
      </p:sp>
      <p:sp>
        <p:nvSpPr>
          <p:cNvPr id="6" name="Rectangle 5">
            <a:extLst>
              <a:ext uri="{FF2B5EF4-FFF2-40B4-BE49-F238E27FC236}">
                <a16:creationId xmlns:a16="http://schemas.microsoft.com/office/drawing/2014/main" id="{5AD1CF39-625A-4102-B45C-E207CAF13C91}"/>
              </a:ext>
            </a:extLst>
          </p:cNvPr>
          <p:cNvSpPr/>
          <p:nvPr/>
        </p:nvSpPr>
        <p:spPr>
          <a:xfrm>
            <a:off x="269719" y="1946814"/>
            <a:ext cx="11652561" cy="558800"/>
          </a:xfrm>
          <a:prstGeom prst="rect">
            <a:avLst/>
          </a:prstGeom>
          <a:solidFill>
            <a:schemeClr val="accent4">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778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C895C-4598-475C-8785-AEB5DC32CA8F}"/>
              </a:ext>
            </a:extLst>
          </p:cNvPr>
          <p:cNvSpPr>
            <a:spLocks noGrp="1"/>
          </p:cNvSpPr>
          <p:nvPr>
            <p:ph type="title" idx="4294967295"/>
          </p:nvPr>
        </p:nvSpPr>
        <p:spPr>
          <a:xfrm>
            <a:off x="133844" y="519688"/>
            <a:ext cx="8758230" cy="558800"/>
          </a:xfrm>
        </p:spPr>
        <p:txBody>
          <a:bodyPr>
            <a:normAutofit fontScale="90000"/>
          </a:bodyPr>
          <a:lstStyle/>
          <a:p>
            <a:r>
              <a:rPr lang="en-IN" sz="2400" b="1" dirty="0">
                <a:solidFill>
                  <a:schemeClr val="accent2"/>
                </a:solidFill>
                <a:latin typeface="+mn-lt"/>
              </a:rPr>
              <a:t>Combined View of Architectural Styles, Patterns and Design Patterns</a:t>
            </a:r>
            <a:endParaRPr lang="en-US" sz="2800" b="1" dirty="0">
              <a:solidFill>
                <a:schemeClr val="accent2"/>
              </a:solidFill>
              <a:latin typeface="+mn-lt"/>
            </a:endParaRPr>
          </a:p>
        </p:txBody>
      </p:sp>
      <p:sp>
        <p:nvSpPr>
          <p:cNvPr id="5" name="Rectangle 3">
            <a:extLst>
              <a:ext uri="{FF2B5EF4-FFF2-40B4-BE49-F238E27FC236}">
                <a16:creationId xmlns:a16="http://schemas.microsoft.com/office/drawing/2014/main" id="{D35A0CD1-BE02-4469-A57C-5B2626205F5A}"/>
              </a:ext>
            </a:extLst>
          </p:cNvPr>
          <p:cNvSpPr txBox="1">
            <a:spLocks noChangeArrowheads="1"/>
          </p:cNvSpPr>
          <p:nvPr/>
        </p:nvSpPr>
        <p:spPr>
          <a:xfrm>
            <a:off x="198567" y="1268299"/>
            <a:ext cx="7224093" cy="5504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600"/>
              </a:spcBef>
              <a:buClr>
                <a:srgbClr val="808080"/>
              </a:buClr>
              <a:buSzPct val="80000"/>
              <a:buNone/>
            </a:pPr>
            <a:endParaRPr lang="en-US" b="1" kern="0" dirty="0">
              <a:cs typeface="Calibri" panose="020F0502020204030204" pitchFamily="34" charset="0"/>
            </a:endParaRPr>
          </a:p>
        </p:txBody>
      </p:sp>
      <p:cxnSp>
        <p:nvCxnSpPr>
          <p:cNvPr id="23" name="Straight Arrow Connector 22">
            <a:extLst>
              <a:ext uri="{FF2B5EF4-FFF2-40B4-BE49-F238E27FC236}">
                <a16:creationId xmlns:a16="http://schemas.microsoft.com/office/drawing/2014/main" id="{71763C41-608B-4436-83AA-CE9A6E64E835}"/>
              </a:ext>
            </a:extLst>
          </p:cNvPr>
          <p:cNvCxnSpPr/>
          <p:nvPr/>
        </p:nvCxnSpPr>
        <p:spPr>
          <a:xfrm rot="5400000" flipH="1" flipV="1">
            <a:off x="19845" y="3271292"/>
            <a:ext cx="3581400" cy="3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D87BAD5-FCE0-4ECC-9B87-AF9DC90E355E}"/>
              </a:ext>
            </a:extLst>
          </p:cNvPr>
          <p:cNvCxnSpPr/>
          <p:nvPr/>
        </p:nvCxnSpPr>
        <p:spPr>
          <a:xfrm>
            <a:off x="1810544" y="5061992"/>
            <a:ext cx="61722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8">
            <a:extLst>
              <a:ext uri="{FF2B5EF4-FFF2-40B4-BE49-F238E27FC236}">
                <a16:creationId xmlns:a16="http://schemas.microsoft.com/office/drawing/2014/main" id="{3D228987-418E-40D2-882B-4A33B35C5D1C}"/>
              </a:ext>
            </a:extLst>
          </p:cNvPr>
          <p:cNvSpPr txBox="1">
            <a:spLocks noChangeArrowheads="1"/>
          </p:cNvSpPr>
          <p:nvPr/>
        </p:nvSpPr>
        <p:spPr bwMode="auto">
          <a:xfrm>
            <a:off x="545881" y="2609090"/>
            <a:ext cx="133562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a:t>Knowledge </a:t>
            </a:r>
            <a:br>
              <a:rPr lang="en-US" altLang="en-US" sz="1600" b="1" dirty="0"/>
            </a:br>
            <a:r>
              <a:rPr lang="en-US" altLang="en-US" sz="1600" b="1" dirty="0"/>
              <a:t>level of the </a:t>
            </a:r>
            <a:br>
              <a:rPr lang="en-US" altLang="en-US" sz="1600" b="1" dirty="0"/>
            </a:br>
            <a:r>
              <a:rPr lang="en-US" altLang="en-US" sz="1600" b="1" dirty="0"/>
              <a:t>problem </a:t>
            </a:r>
            <a:br>
              <a:rPr lang="en-US" altLang="en-US" sz="1600" b="1" dirty="0"/>
            </a:br>
            <a:r>
              <a:rPr lang="en-US" altLang="en-US" sz="1600" b="1" dirty="0"/>
              <a:t>domain</a:t>
            </a:r>
            <a:endParaRPr lang="en-US" altLang="en-US" sz="1600" dirty="0"/>
          </a:p>
        </p:txBody>
      </p:sp>
      <p:sp>
        <p:nvSpPr>
          <p:cNvPr id="26" name="TextBox 9">
            <a:extLst>
              <a:ext uri="{FF2B5EF4-FFF2-40B4-BE49-F238E27FC236}">
                <a16:creationId xmlns:a16="http://schemas.microsoft.com/office/drawing/2014/main" id="{DDA37CBE-0715-4178-A215-9311BA919348}"/>
              </a:ext>
            </a:extLst>
          </p:cNvPr>
          <p:cNvSpPr txBox="1">
            <a:spLocks noChangeArrowheads="1"/>
          </p:cNvSpPr>
          <p:nvPr/>
        </p:nvSpPr>
        <p:spPr bwMode="auto">
          <a:xfrm>
            <a:off x="1200944" y="1404392"/>
            <a:ext cx="601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i="1"/>
              <a:t>deep</a:t>
            </a:r>
          </a:p>
        </p:txBody>
      </p:sp>
      <p:sp>
        <p:nvSpPr>
          <p:cNvPr id="27" name="TextBox 10">
            <a:extLst>
              <a:ext uri="{FF2B5EF4-FFF2-40B4-BE49-F238E27FC236}">
                <a16:creationId xmlns:a16="http://schemas.microsoft.com/office/drawing/2014/main" id="{B859B309-8612-440E-8610-4000C08A81CD}"/>
              </a:ext>
            </a:extLst>
          </p:cNvPr>
          <p:cNvSpPr txBox="1">
            <a:spLocks noChangeArrowheads="1"/>
          </p:cNvSpPr>
          <p:nvPr/>
        </p:nvSpPr>
        <p:spPr bwMode="auto">
          <a:xfrm>
            <a:off x="896144" y="4833392"/>
            <a:ext cx="839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i="1"/>
              <a:t>shallow</a:t>
            </a:r>
          </a:p>
        </p:txBody>
      </p:sp>
      <p:sp>
        <p:nvSpPr>
          <p:cNvPr id="28" name="TextBox 12">
            <a:extLst>
              <a:ext uri="{FF2B5EF4-FFF2-40B4-BE49-F238E27FC236}">
                <a16:creationId xmlns:a16="http://schemas.microsoft.com/office/drawing/2014/main" id="{1C527A46-F9F9-40E2-A667-8822C2BE9368}"/>
              </a:ext>
            </a:extLst>
          </p:cNvPr>
          <p:cNvSpPr txBox="1">
            <a:spLocks noChangeArrowheads="1"/>
          </p:cNvSpPr>
          <p:nvPr/>
        </p:nvSpPr>
        <p:spPr bwMode="auto">
          <a:xfrm>
            <a:off x="2039144" y="5138192"/>
            <a:ext cx="1339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i="1"/>
              <a:t>programming</a:t>
            </a:r>
          </a:p>
          <a:p>
            <a:pPr eaLnBrk="1" hangingPunct="1"/>
            <a:r>
              <a:rPr lang="en-US" altLang="en-US" sz="1400" b="1" i="1"/>
              <a:t>level</a:t>
            </a:r>
          </a:p>
        </p:txBody>
      </p:sp>
      <p:sp>
        <p:nvSpPr>
          <p:cNvPr id="29" name="TextBox 13">
            <a:extLst>
              <a:ext uri="{FF2B5EF4-FFF2-40B4-BE49-F238E27FC236}">
                <a16:creationId xmlns:a16="http://schemas.microsoft.com/office/drawing/2014/main" id="{680AE596-C24E-4899-B5B1-44E565D1947C}"/>
              </a:ext>
            </a:extLst>
          </p:cNvPr>
          <p:cNvSpPr txBox="1">
            <a:spLocks noChangeArrowheads="1"/>
          </p:cNvSpPr>
          <p:nvPr/>
        </p:nvSpPr>
        <p:spPr bwMode="auto">
          <a:xfrm>
            <a:off x="4096544" y="5138192"/>
            <a:ext cx="15462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i="1"/>
              <a:t>software design</a:t>
            </a:r>
          </a:p>
          <a:p>
            <a:pPr eaLnBrk="1" hangingPunct="1"/>
            <a:r>
              <a:rPr lang="en-US" altLang="en-US" sz="1400" b="1" i="1"/>
              <a:t>component</a:t>
            </a:r>
          </a:p>
          <a:p>
            <a:pPr eaLnBrk="1" hangingPunct="1"/>
            <a:r>
              <a:rPr lang="en-US" altLang="en-US" sz="1400" b="1" i="1"/>
              <a:t>level</a:t>
            </a:r>
          </a:p>
        </p:txBody>
      </p:sp>
      <p:sp>
        <p:nvSpPr>
          <p:cNvPr id="30" name="TextBox 14">
            <a:extLst>
              <a:ext uri="{FF2B5EF4-FFF2-40B4-BE49-F238E27FC236}">
                <a16:creationId xmlns:a16="http://schemas.microsoft.com/office/drawing/2014/main" id="{022D8F8F-98CB-4CD3-BAC7-653A84AF3BF5}"/>
              </a:ext>
            </a:extLst>
          </p:cNvPr>
          <p:cNvSpPr txBox="1">
            <a:spLocks noChangeArrowheads="1"/>
          </p:cNvSpPr>
          <p:nvPr/>
        </p:nvSpPr>
        <p:spPr bwMode="auto">
          <a:xfrm>
            <a:off x="6534944" y="5138192"/>
            <a:ext cx="1628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i="1"/>
              <a:t>Software System</a:t>
            </a:r>
          </a:p>
          <a:p>
            <a:pPr eaLnBrk="1" hangingPunct="1"/>
            <a:r>
              <a:rPr lang="en-US" altLang="en-US" sz="1400" b="1" i="1"/>
              <a:t>level </a:t>
            </a:r>
          </a:p>
        </p:txBody>
      </p:sp>
      <p:sp>
        <p:nvSpPr>
          <p:cNvPr id="31" name="Freeform 17">
            <a:extLst>
              <a:ext uri="{FF2B5EF4-FFF2-40B4-BE49-F238E27FC236}">
                <a16:creationId xmlns:a16="http://schemas.microsoft.com/office/drawing/2014/main" id="{D8747F9E-45FF-4C66-961C-6BCADC34D26A}"/>
              </a:ext>
            </a:extLst>
          </p:cNvPr>
          <p:cNvSpPr/>
          <p:nvPr/>
        </p:nvSpPr>
        <p:spPr>
          <a:xfrm>
            <a:off x="2115344" y="3855492"/>
            <a:ext cx="1905000" cy="1022350"/>
          </a:xfrm>
          <a:custGeom>
            <a:avLst/>
            <a:gdLst>
              <a:gd name="connsiteX0" fmla="*/ 735081 w 1499010"/>
              <a:gd name="connsiteY0" fmla="*/ 163638 h 1022367"/>
              <a:gd name="connsiteX1" fmla="*/ 688782 w 1499010"/>
              <a:gd name="connsiteY1" fmla="*/ 82615 h 1022367"/>
              <a:gd name="connsiteX2" fmla="*/ 677208 w 1499010"/>
              <a:gd name="connsiteY2" fmla="*/ 47891 h 1022367"/>
              <a:gd name="connsiteX3" fmla="*/ 642484 w 1499010"/>
              <a:gd name="connsiteY3" fmla="*/ 36316 h 1022367"/>
              <a:gd name="connsiteX4" fmla="*/ 549886 w 1499010"/>
              <a:gd name="connsiteY4" fmla="*/ 1592 h 1022367"/>
              <a:gd name="connsiteX5" fmla="*/ 248944 w 1499010"/>
              <a:gd name="connsiteY5" fmla="*/ 13167 h 1022367"/>
              <a:gd name="connsiteX6" fmla="*/ 214220 w 1499010"/>
              <a:gd name="connsiteY6" fmla="*/ 36316 h 1022367"/>
              <a:gd name="connsiteX7" fmla="*/ 156347 w 1499010"/>
              <a:gd name="connsiteY7" fmla="*/ 82615 h 1022367"/>
              <a:gd name="connsiteX8" fmla="*/ 144772 w 1499010"/>
              <a:gd name="connsiteY8" fmla="*/ 117339 h 1022367"/>
              <a:gd name="connsiteX9" fmla="*/ 133198 w 1499010"/>
              <a:gd name="connsiteY9" fmla="*/ 198362 h 1022367"/>
              <a:gd name="connsiteX10" fmla="*/ 98473 w 1499010"/>
              <a:gd name="connsiteY10" fmla="*/ 244661 h 1022367"/>
              <a:gd name="connsiteX11" fmla="*/ 29025 w 1499010"/>
              <a:gd name="connsiteY11" fmla="*/ 314109 h 1022367"/>
              <a:gd name="connsiteX12" fmla="*/ 17451 w 1499010"/>
              <a:gd name="connsiteY12" fmla="*/ 441430 h 1022367"/>
              <a:gd name="connsiteX13" fmla="*/ 29025 w 1499010"/>
              <a:gd name="connsiteY13" fmla="*/ 487729 h 1022367"/>
              <a:gd name="connsiteX14" fmla="*/ 63749 w 1499010"/>
              <a:gd name="connsiteY14" fmla="*/ 510878 h 1022367"/>
              <a:gd name="connsiteX15" fmla="*/ 110048 w 1499010"/>
              <a:gd name="connsiteY15" fmla="*/ 545602 h 1022367"/>
              <a:gd name="connsiteX16" fmla="*/ 225795 w 1499010"/>
              <a:gd name="connsiteY16" fmla="*/ 615051 h 1022367"/>
              <a:gd name="connsiteX17" fmla="*/ 248944 w 1499010"/>
              <a:gd name="connsiteY17" fmla="*/ 649775 h 1022367"/>
              <a:gd name="connsiteX18" fmla="*/ 318392 w 1499010"/>
              <a:gd name="connsiteY18" fmla="*/ 684499 h 1022367"/>
              <a:gd name="connsiteX19" fmla="*/ 410990 w 1499010"/>
              <a:gd name="connsiteY19" fmla="*/ 765521 h 1022367"/>
              <a:gd name="connsiteX20" fmla="*/ 457289 w 1499010"/>
              <a:gd name="connsiteY20" fmla="*/ 800246 h 1022367"/>
              <a:gd name="connsiteX21" fmla="*/ 503587 w 1499010"/>
              <a:gd name="connsiteY21" fmla="*/ 811820 h 1022367"/>
              <a:gd name="connsiteX22" fmla="*/ 561461 w 1499010"/>
              <a:gd name="connsiteY22" fmla="*/ 834970 h 1022367"/>
              <a:gd name="connsiteX23" fmla="*/ 654058 w 1499010"/>
              <a:gd name="connsiteY23" fmla="*/ 858119 h 1022367"/>
              <a:gd name="connsiteX24" fmla="*/ 723506 w 1499010"/>
              <a:gd name="connsiteY24" fmla="*/ 881268 h 1022367"/>
              <a:gd name="connsiteX25" fmla="*/ 827679 w 1499010"/>
              <a:gd name="connsiteY25" fmla="*/ 915992 h 1022367"/>
              <a:gd name="connsiteX26" fmla="*/ 920276 w 1499010"/>
              <a:gd name="connsiteY26" fmla="*/ 962291 h 1022367"/>
              <a:gd name="connsiteX27" fmla="*/ 1001299 w 1499010"/>
              <a:gd name="connsiteY27" fmla="*/ 1008590 h 1022367"/>
              <a:gd name="connsiteX28" fmla="*/ 1047598 w 1499010"/>
              <a:gd name="connsiteY28" fmla="*/ 1020165 h 1022367"/>
              <a:gd name="connsiteX29" fmla="*/ 1360114 w 1499010"/>
              <a:gd name="connsiteY29" fmla="*/ 1008590 h 1022367"/>
              <a:gd name="connsiteX30" fmla="*/ 1417987 w 1499010"/>
              <a:gd name="connsiteY30" fmla="*/ 939142 h 1022367"/>
              <a:gd name="connsiteX31" fmla="*/ 1475861 w 1499010"/>
              <a:gd name="connsiteY31" fmla="*/ 881268 h 1022367"/>
              <a:gd name="connsiteX32" fmla="*/ 1487435 w 1499010"/>
              <a:gd name="connsiteY32" fmla="*/ 800246 h 1022367"/>
              <a:gd name="connsiteX33" fmla="*/ 1499010 w 1499010"/>
              <a:gd name="connsiteY33" fmla="*/ 765521 h 1022367"/>
              <a:gd name="connsiteX34" fmla="*/ 1475861 w 1499010"/>
              <a:gd name="connsiteY34" fmla="*/ 638200 h 1022367"/>
              <a:gd name="connsiteX35" fmla="*/ 1464286 w 1499010"/>
              <a:gd name="connsiteY35" fmla="*/ 348833 h 1022367"/>
              <a:gd name="connsiteX36" fmla="*/ 1394838 w 1499010"/>
              <a:gd name="connsiteY36" fmla="*/ 256235 h 1022367"/>
              <a:gd name="connsiteX37" fmla="*/ 1371689 w 1499010"/>
              <a:gd name="connsiteY37" fmla="*/ 221511 h 1022367"/>
              <a:gd name="connsiteX38" fmla="*/ 1336965 w 1499010"/>
              <a:gd name="connsiteY38" fmla="*/ 186787 h 1022367"/>
              <a:gd name="connsiteX39" fmla="*/ 1302241 w 1499010"/>
              <a:gd name="connsiteY39" fmla="*/ 175213 h 1022367"/>
              <a:gd name="connsiteX40" fmla="*/ 1279091 w 1499010"/>
              <a:gd name="connsiteY40" fmla="*/ 152063 h 1022367"/>
              <a:gd name="connsiteX41" fmla="*/ 1244367 w 1499010"/>
              <a:gd name="connsiteY41" fmla="*/ 128914 h 1022367"/>
              <a:gd name="connsiteX42" fmla="*/ 1198068 w 1499010"/>
              <a:gd name="connsiteY42" fmla="*/ 94190 h 1022367"/>
              <a:gd name="connsiteX43" fmla="*/ 1174919 w 1499010"/>
              <a:gd name="connsiteY43" fmla="*/ 71040 h 1022367"/>
              <a:gd name="connsiteX44" fmla="*/ 1105471 w 1499010"/>
              <a:gd name="connsiteY44" fmla="*/ 47891 h 1022367"/>
              <a:gd name="connsiteX45" fmla="*/ 1070747 w 1499010"/>
              <a:gd name="connsiteY45" fmla="*/ 36316 h 1022367"/>
              <a:gd name="connsiteX46" fmla="*/ 966575 w 1499010"/>
              <a:gd name="connsiteY46" fmla="*/ 47891 h 1022367"/>
              <a:gd name="connsiteX47" fmla="*/ 897127 w 1499010"/>
              <a:gd name="connsiteY47" fmla="*/ 71040 h 1022367"/>
              <a:gd name="connsiteX48" fmla="*/ 873977 w 1499010"/>
              <a:gd name="connsiteY48" fmla="*/ 94190 h 1022367"/>
              <a:gd name="connsiteX49" fmla="*/ 723506 w 1499010"/>
              <a:gd name="connsiteY49" fmla="*/ 105765 h 102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99010" h="1022367">
                <a:moveTo>
                  <a:pt x="735081" y="163638"/>
                </a:moveTo>
                <a:cubicBezTo>
                  <a:pt x="710600" y="65714"/>
                  <a:pt x="743950" y="165368"/>
                  <a:pt x="688782" y="82615"/>
                </a:cubicBezTo>
                <a:cubicBezTo>
                  <a:pt x="682014" y="72463"/>
                  <a:pt x="685835" y="56518"/>
                  <a:pt x="677208" y="47891"/>
                </a:cubicBezTo>
                <a:cubicBezTo>
                  <a:pt x="668581" y="39264"/>
                  <a:pt x="653698" y="41122"/>
                  <a:pt x="642484" y="36316"/>
                </a:cubicBezTo>
                <a:cubicBezTo>
                  <a:pt x="557747" y="0"/>
                  <a:pt x="635244" y="22932"/>
                  <a:pt x="549886" y="1592"/>
                </a:cubicBezTo>
                <a:cubicBezTo>
                  <a:pt x="449572" y="5450"/>
                  <a:pt x="348799" y="2837"/>
                  <a:pt x="248944" y="13167"/>
                </a:cubicBezTo>
                <a:cubicBezTo>
                  <a:pt x="235107" y="14598"/>
                  <a:pt x="225083" y="27626"/>
                  <a:pt x="214220" y="36316"/>
                </a:cubicBezTo>
                <a:cubicBezTo>
                  <a:pt x="131756" y="102288"/>
                  <a:pt x="263223" y="11365"/>
                  <a:pt x="156347" y="82615"/>
                </a:cubicBezTo>
                <a:cubicBezTo>
                  <a:pt x="152489" y="94190"/>
                  <a:pt x="147165" y="105375"/>
                  <a:pt x="144772" y="117339"/>
                </a:cubicBezTo>
                <a:cubicBezTo>
                  <a:pt x="139422" y="144091"/>
                  <a:pt x="142521" y="172723"/>
                  <a:pt x="133198" y="198362"/>
                </a:cubicBezTo>
                <a:cubicBezTo>
                  <a:pt x="126605" y="216492"/>
                  <a:pt x="111378" y="230322"/>
                  <a:pt x="98473" y="244661"/>
                </a:cubicBezTo>
                <a:cubicBezTo>
                  <a:pt x="76572" y="268995"/>
                  <a:pt x="29025" y="314109"/>
                  <a:pt x="29025" y="314109"/>
                </a:cubicBezTo>
                <a:cubicBezTo>
                  <a:pt x="1007" y="398164"/>
                  <a:pt x="0" y="362900"/>
                  <a:pt x="17451" y="441430"/>
                </a:cubicBezTo>
                <a:cubicBezTo>
                  <a:pt x="20902" y="456959"/>
                  <a:pt x="20201" y="474493"/>
                  <a:pt x="29025" y="487729"/>
                </a:cubicBezTo>
                <a:cubicBezTo>
                  <a:pt x="36741" y="499304"/>
                  <a:pt x="52429" y="502792"/>
                  <a:pt x="63749" y="510878"/>
                </a:cubicBezTo>
                <a:cubicBezTo>
                  <a:pt x="79447" y="522091"/>
                  <a:pt x="93821" y="535170"/>
                  <a:pt x="110048" y="545602"/>
                </a:cubicBezTo>
                <a:cubicBezTo>
                  <a:pt x="147896" y="569933"/>
                  <a:pt x="225795" y="615051"/>
                  <a:pt x="225795" y="615051"/>
                </a:cubicBezTo>
                <a:cubicBezTo>
                  <a:pt x="233511" y="626626"/>
                  <a:pt x="239107" y="639938"/>
                  <a:pt x="248944" y="649775"/>
                </a:cubicBezTo>
                <a:cubicBezTo>
                  <a:pt x="271381" y="672212"/>
                  <a:pt x="290151" y="675085"/>
                  <a:pt x="318392" y="684499"/>
                </a:cubicBezTo>
                <a:cubicBezTo>
                  <a:pt x="404880" y="770985"/>
                  <a:pt x="343992" y="717665"/>
                  <a:pt x="410990" y="765521"/>
                </a:cubicBezTo>
                <a:cubicBezTo>
                  <a:pt x="426688" y="776734"/>
                  <a:pt x="440034" y="791619"/>
                  <a:pt x="457289" y="800246"/>
                </a:cubicBezTo>
                <a:cubicBezTo>
                  <a:pt x="471517" y="807360"/>
                  <a:pt x="488496" y="806790"/>
                  <a:pt x="503587" y="811820"/>
                </a:cubicBezTo>
                <a:cubicBezTo>
                  <a:pt x="523298" y="818390"/>
                  <a:pt x="541602" y="828860"/>
                  <a:pt x="561461" y="834970"/>
                </a:cubicBezTo>
                <a:cubicBezTo>
                  <a:pt x="591870" y="844327"/>
                  <a:pt x="623875" y="848058"/>
                  <a:pt x="654058" y="858119"/>
                </a:cubicBezTo>
                <a:lnTo>
                  <a:pt x="723506" y="881268"/>
                </a:lnTo>
                <a:cubicBezTo>
                  <a:pt x="808094" y="937662"/>
                  <a:pt x="693328" y="868010"/>
                  <a:pt x="827679" y="915992"/>
                </a:cubicBezTo>
                <a:cubicBezTo>
                  <a:pt x="860178" y="927599"/>
                  <a:pt x="891563" y="943149"/>
                  <a:pt x="920276" y="962291"/>
                </a:cubicBezTo>
                <a:cubicBezTo>
                  <a:pt x="949059" y="981479"/>
                  <a:pt x="967735" y="996003"/>
                  <a:pt x="1001299" y="1008590"/>
                </a:cubicBezTo>
                <a:cubicBezTo>
                  <a:pt x="1016194" y="1014176"/>
                  <a:pt x="1032165" y="1016307"/>
                  <a:pt x="1047598" y="1020165"/>
                </a:cubicBezTo>
                <a:cubicBezTo>
                  <a:pt x="1151770" y="1016307"/>
                  <a:pt x="1256785" y="1022367"/>
                  <a:pt x="1360114" y="1008590"/>
                </a:cubicBezTo>
                <a:cubicBezTo>
                  <a:pt x="1379837" y="1005960"/>
                  <a:pt x="1406866" y="951852"/>
                  <a:pt x="1417987" y="939142"/>
                </a:cubicBezTo>
                <a:cubicBezTo>
                  <a:pt x="1435952" y="918610"/>
                  <a:pt x="1475861" y="881268"/>
                  <a:pt x="1475861" y="881268"/>
                </a:cubicBezTo>
                <a:cubicBezTo>
                  <a:pt x="1479719" y="854261"/>
                  <a:pt x="1482085" y="826998"/>
                  <a:pt x="1487435" y="800246"/>
                </a:cubicBezTo>
                <a:cubicBezTo>
                  <a:pt x="1489828" y="788282"/>
                  <a:pt x="1499010" y="777722"/>
                  <a:pt x="1499010" y="765521"/>
                </a:cubicBezTo>
                <a:cubicBezTo>
                  <a:pt x="1499010" y="750718"/>
                  <a:pt x="1479623" y="657012"/>
                  <a:pt x="1475861" y="638200"/>
                </a:cubicBezTo>
                <a:cubicBezTo>
                  <a:pt x="1472003" y="541744"/>
                  <a:pt x="1479657" y="444134"/>
                  <a:pt x="1464286" y="348833"/>
                </a:cubicBezTo>
                <a:cubicBezTo>
                  <a:pt x="1456129" y="298258"/>
                  <a:pt x="1420325" y="288095"/>
                  <a:pt x="1394838" y="256235"/>
                </a:cubicBezTo>
                <a:cubicBezTo>
                  <a:pt x="1386148" y="245372"/>
                  <a:pt x="1380595" y="232198"/>
                  <a:pt x="1371689" y="221511"/>
                </a:cubicBezTo>
                <a:cubicBezTo>
                  <a:pt x="1361210" y="208936"/>
                  <a:pt x="1350585" y="195867"/>
                  <a:pt x="1336965" y="186787"/>
                </a:cubicBezTo>
                <a:cubicBezTo>
                  <a:pt x="1326813" y="180019"/>
                  <a:pt x="1313816" y="179071"/>
                  <a:pt x="1302241" y="175213"/>
                </a:cubicBezTo>
                <a:cubicBezTo>
                  <a:pt x="1294524" y="167496"/>
                  <a:pt x="1287613" y="158880"/>
                  <a:pt x="1279091" y="152063"/>
                </a:cubicBezTo>
                <a:cubicBezTo>
                  <a:pt x="1268228" y="143373"/>
                  <a:pt x="1255687" y="137000"/>
                  <a:pt x="1244367" y="128914"/>
                </a:cubicBezTo>
                <a:cubicBezTo>
                  <a:pt x="1228669" y="117701"/>
                  <a:pt x="1212888" y="106540"/>
                  <a:pt x="1198068" y="94190"/>
                </a:cubicBezTo>
                <a:cubicBezTo>
                  <a:pt x="1189685" y="87204"/>
                  <a:pt x="1184680" y="75920"/>
                  <a:pt x="1174919" y="71040"/>
                </a:cubicBezTo>
                <a:cubicBezTo>
                  <a:pt x="1153094" y="60127"/>
                  <a:pt x="1128620" y="55607"/>
                  <a:pt x="1105471" y="47891"/>
                </a:cubicBezTo>
                <a:lnTo>
                  <a:pt x="1070747" y="36316"/>
                </a:lnTo>
                <a:cubicBezTo>
                  <a:pt x="1036023" y="40174"/>
                  <a:pt x="1000834" y="41039"/>
                  <a:pt x="966575" y="47891"/>
                </a:cubicBezTo>
                <a:cubicBezTo>
                  <a:pt x="942647" y="52677"/>
                  <a:pt x="897127" y="71040"/>
                  <a:pt x="897127" y="71040"/>
                </a:cubicBezTo>
                <a:cubicBezTo>
                  <a:pt x="889410" y="78757"/>
                  <a:pt x="884330" y="90739"/>
                  <a:pt x="873977" y="94190"/>
                </a:cubicBezTo>
                <a:cubicBezTo>
                  <a:pt x="829431" y="109039"/>
                  <a:pt x="769839" y="105765"/>
                  <a:pt x="723506" y="105765"/>
                </a:cubicBezTo>
              </a:path>
            </a:pathLst>
          </a:cu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t>Design</a:t>
            </a:r>
          </a:p>
          <a:p>
            <a:pPr algn="ctr" eaLnBrk="1" hangingPunct="1"/>
            <a:r>
              <a:rPr lang="en-US" altLang="en-US" b="1"/>
              <a:t>patterns</a:t>
            </a:r>
          </a:p>
        </p:txBody>
      </p:sp>
      <p:sp>
        <p:nvSpPr>
          <p:cNvPr id="32" name="Freeform 18">
            <a:extLst>
              <a:ext uri="{FF2B5EF4-FFF2-40B4-BE49-F238E27FC236}">
                <a16:creationId xmlns:a16="http://schemas.microsoft.com/office/drawing/2014/main" id="{8C5A508D-DE4D-4B1F-AE3B-C1F5A8339CE2}"/>
              </a:ext>
            </a:extLst>
          </p:cNvPr>
          <p:cNvSpPr/>
          <p:nvPr/>
        </p:nvSpPr>
        <p:spPr>
          <a:xfrm>
            <a:off x="2839244" y="2804567"/>
            <a:ext cx="3670300" cy="1122363"/>
          </a:xfrm>
          <a:custGeom>
            <a:avLst/>
            <a:gdLst>
              <a:gd name="connsiteX0" fmla="*/ 532436 w 3669175"/>
              <a:gd name="connsiteY0" fmla="*/ 1099595 h 1123371"/>
              <a:gd name="connsiteX1" fmla="*/ 462988 w 3669175"/>
              <a:gd name="connsiteY1" fmla="*/ 1053296 h 1123371"/>
              <a:gd name="connsiteX2" fmla="*/ 439838 w 3669175"/>
              <a:gd name="connsiteY2" fmla="*/ 1030147 h 1123371"/>
              <a:gd name="connsiteX3" fmla="*/ 370390 w 3669175"/>
              <a:gd name="connsiteY3" fmla="*/ 983848 h 1123371"/>
              <a:gd name="connsiteX4" fmla="*/ 335666 w 3669175"/>
              <a:gd name="connsiteY4" fmla="*/ 949124 h 1123371"/>
              <a:gd name="connsiteX5" fmla="*/ 266218 w 3669175"/>
              <a:gd name="connsiteY5" fmla="*/ 925975 h 1123371"/>
              <a:gd name="connsiteX6" fmla="*/ 208345 w 3669175"/>
              <a:gd name="connsiteY6" fmla="*/ 879676 h 1123371"/>
              <a:gd name="connsiteX7" fmla="*/ 173621 w 3669175"/>
              <a:gd name="connsiteY7" fmla="*/ 868101 h 1123371"/>
              <a:gd name="connsiteX8" fmla="*/ 150471 w 3669175"/>
              <a:gd name="connsiteY8" fmla="*/ 844952 h 1123371"/>
              <a:gd name="connsiteX9" fmla="*/ 127322 w 3669175"/>
              <a:gd name="connsiteY9" fmla="*/ 810228 h 1123371"/>
              <a:gd name="connsiteX10" fmla="*/ 69448 w 3669175"/>
              <a:gd name="connsiteY10" fmla="*/ 763929 h 1123371"/>
              <a:gd name="connsiteX11" fmla="*/ 23150 w 3669175"/>
              <a:gd name="connsiteY11" fmla="*/ 694481 h 1123371"/>
              <a:gd name="connsiteX12" fmla="*/ 0 w 3669175"/>
              <a:gd name="connsiteY12" fmla="*/ 659757 h 1123371"/>
              <a:gd name="connsiteX13" fmla="*/ 11575 w 3669175"/>
              <a:gd name="connsiteY13" fmla="*/ 266218 h 1123371"/>
              <a:gd name="connsiteX14" fmla="*/ 34724 w 3669175"/>
              <a:gd name="connsiteY14" fmla="*/ 196770 h 1123371"/>
              <a:gd name="connsiteX15" fmla="*/ 69448 w 3669175"/>
              <a:gd name="connsiteY15" fmla="*/ 173620 h 1123371"/>
              <a:gd name="connsiteX16" fmla="*/ 115747 w 3669175"/>
              <a:gd name="connsiteY16" fmla="*/ 104172 h 1123371"/>
              <a:gd name="connsiteX17" fmla="*/ 439838 w 3669175"/>
              <a:gd name="connsiteY17" fmla="*/ 46299 h 1123371"/>
              <a:gd name="connsiteX18" fmla="*/ 636608 w 3669175"/>
              <a:gd name="connsiteY18" fmla="*/ 34724 h 1123371"/>
              <a:gd name="connsiteX19" fmla="*/ 717631 w 3669175"/>
              <a:gd name="connsiteY19" fmla="*/ 23150 h 1123371"/>
              <a:gd name="connsiteX20" fmla="*/ 775504 w 3669175"/>
              <a:gd name="connsiteY20" fmla="*/ 11575 h 1123371"/>
              <a:gd name="connsiteX21" fmla="*/ 1261641 w 3669175"/>
              <a:gd name="connsiteY21" fmla="*/ 0 h 1123371"/>
              <a:gd name="connsiteX22" fmla="*/ 2037145 w 3669175"/>
              <a:gd name="connsiteY22" fmla="*/ 11575 h 1123371"/>
              <a:gd name="connsiteX23" fmla="*/ 2095018 w 3669175"/>
              <a:gd name="connsiteY23" fmla="*/ 23150 h 1123371"/>
              <a:gd name="connsiteX24" fmla="*/ 2210765 w 3669175"/>
              <a:gd name="connsiteY24" fmla="*/ 46299 h 1123371"/>
              <a:gd name="connsiteX25" fmla="*/ 2245489 w 3669175"/>
              <a:gd name="connsiteY25" fmla="*/ 69448 h 1123371"/>
              <a:gd name="connsiteX26" fmla="*/ 2314937 w 3669175"/>
              <a:gd name="connsiteY26" fmla="*/ 92598 h 1123371"/>
              <a:gd name="connsiteX27" fmla="*/ 2395960 w 3669175"/>
              <a:gd name="connsiteY27" fmla="*/ 127322 h 1123371"/>
              <a:gd name="connsiteX28" fmla="*/ 2511707 w 3669175"/>
              <a:gd name="connsiteY28" fmla="*/ 162046 h 1123371"/>
              <a:gd name="connsiteX29" fmla="*/ 2824223 w 3669175"/>
              <a:gd name="connsiteY29" fmla="*/ 173620 h 1123371"/>
              <a:gd name="connsiteX30" fmla="*/ 2858947 w 3669175"/>
              <a:gd name="connsiteY30" fmla="*/ 185195 h 1123371"/>
              <a:gd name="connsiteX31" fmla="*/ 2893671 w 3669175"/>
              <a:gd name="connsiteY31" fmla="*/ 208344 h 1123371"/>
              <a:gd name="connsiteX32" fmla="*/ 2928395 w 3669175"/>
              <a:gd name="connsiteY32" fmla="*/ 196770 h 1123371"/>
              <a:gd name="connsiteX33" fmla="*/ 3148314 w 3669175"/>
              <a:gd name="connsiteY33" fmla="*/ 219919 h 1123371"/>
              <a:gd name="connsiteX34" fmla="*/ 3275636 w 3669175"/>
              <a:gd name="connsiteY34" fmla="*/ 254643 h 1123371"/>
              <a:gd name="connsiteX35" fmla="*/ 3310360 w 3669175"/>
              <a:gd name="connsiteY35" fmla="*/ 266218 h 1123371"/>
              <a:gd name="connsiteX36" fmla="*/ 3414532 w 3669175"/>
              <a:gd name="connsiteY36" fmla="*/ 277793 h 1123371"/>
              <a:gd name="connsiteX37" fmla="*/ 3507129 w 3669175"/>
              <a:gd name="connsiteY37" fmla="*/ 358815 h 1123371"/>
              <a:gd name="connsiteX38" fmla="*/ 3518704 w 3669175"/>
              <a:gd name="connsiteY38" fmla="*/ 393539 h 1123371"/>
              <a:gd name="connsiteX39" fmla="*/ 3530279 w 3669175"/>
              <a:gd name="connsiteY39" fmla="*/ 439838 h 1123371"/>
              <a:gd name="connsiteX40" fmla="*/ 3553428 w 3669175"/>
              <a:gd name="connsiteY40" fmla="*/ 509286 h 1123371"/>
              <a:gd name="connsiteX41" fmla="*/ 3565003 w 3669175"/>
              <a:gd name="connsiteY41" fmla="*/ 694481 h 1123371"/>
              <a:gd name="connsiteX42" fmla="*/ 3588152 w 3669175"/>
              <a:gd name="connsiteY42" fmla="*/ 787079 h 1123371"/>
              <a:gd name="connsiteX43" fmla="*/ 3611302 w 3669175"/>
              <a:gd name="connsiteY43" fmla="*/ 810228 h 1123371"/>
              <a:gd name="connsiteX44" fmla="*/ 3622876 w 3669175"/>
              <a:gd name="connsiteY44" fmla="*/ 856527 h 1123371"/>
              <a:gd name="connsiteX45" fmla="*/ 3646026 w 3669175"/>
              <a:gd name="connsiteY45" fmla="*/ 879676 h 1123371"/>
              <a:gd name="connsiteX46" fmla="*/ 3669175 w 3669175"/>
              <a:gd name="connsiteY46" fmla="*/ 914400 h 1123371"/>
              <a:gd name="connsiteX47" fmla="*/ 3657600 w 3669175"/>
              <a:gd name="connsiteY47" fmla="*/ 949124 h 1123371"/>
              <a:gd name="connsiteX48" fmla="*/ 3622876 w 3669175"/>
              <a:gd name="connsiteY48" fmla="*/ 960699 h 1123371"/>
              <a:gd name="connsiteX49" fmla="*/ 3553428 w 3669175"/>
              <a:gd name="connsiteY49" fmla="*/ 972274 h 1123371"/>
              <a:gd name="connsiteX50" fmla="*/ 3333509 w 3669175"/>
              <a:gd name="connsiteY50" fmla="*/ 983848 h 1123371"/>
              <a:gd name="connsiteX51" fmla="*/ 3252486 w 3669175"/>
              <a:gd name="connsiteY51" fmla="*/ 1018572 h 1123371"/>
              <a:gd name="connsiteX52" fmla="*/ 3217762 w 3669175"/>
              <a:gd name="connsiteY52" fmla="*/ 1076446 h 1123371"/>
              <a:gd name="connsiteX53" fmla="*/ 3148314 w 3669175"/>
              <a:gd name="connsiteY53" fmla="*/ 1099595 h 1123371"/>
              <a:gd name="connsiteX54" fmla="*/ 2951545 w 3669175"/>
              <a:gd name="connsiteY54" fmla="*/ 1122744 h 1123371"/>
              <a:gd name="connsiteX55" fmla="*/ 1493134 w 3669175"/>
              <a:gd name="connsiteY55" fmla="*/ 1111170 h 1123371"/>
              <a:gd name="connsiteX56" fmla="*/ 1169043 w 3669175"/>
              <a:gd name="connsiteY56" fmla="*/ 1099595 h 1123371"/>
              <a:gd name="connsiteX57" fmla="*/ 1122745 w 3669175"/>
              <a:gd name="connsiteY57" fmla="*/ 1088020 h 1123371"/>
              <a:gd name="connsiteX58" fmla="*/ 532436 w 3669175"/>
              <a:gd name="connsiteY58" fmla="*/ 1099595 h 112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69175" h="1123371">
                <a:moveTo>
                  <a:pt x="532436" y="1099595"/>
                </a:moveTo>
                <a:cubicBezTo>
                  <a:pt x="422477" y="1093808"/>
                  <a:pt x="482662" y="1072969"/>
                  <a:pt x="462988" y="1053296"/>
                </a:cubicBezTo>
                <a:cubicBezTo>
                  <a:pt x="455271" y="1045580"/>
                  <a:pt x="448568" y="1036695"/>
                  <a:pt x="439838" y="1030147"/>
                </a:cubicBezTo>
                <a:cubicBezTo>
                  <a:pt x="417580" y="1013454"/>
                  <a:pt x="390063" y="1003521"/>
                  <a:pt x="370390" y="983848"/>
                </a:cubicBezTo>
                <a:cubicBezTo>
                  <a:pt x="358815" y="972273"/>
                  <a:pt x="349975" y="957073"/>
                  <a:pt x="335666" y="949124"/>
                </a:cubicBezTo>
                <a:cubicBezTo>
                  <a:pt x="314335" y="937274"/>
                  <a:pt x="266218" y="925975"/>
                  <a:pt x="266218" y="925975"/>
                </a:cubicBezTo>
                <a:cubicBezTo>
                  <a:pt x="244685" y="904441"/>
                  <a:pt x="237550" y="894278"/>
                  <a:pt x="208345" y="879676"/>
                </a:cubicBezTo>
                <a:cubicBezTo>
                  <a:pt x="197432" y="874220"/>
                  <a:pt x="185196" y="871959"/>
                  <a:pt x="173621" y="868101"/>
                </a:cubicBezTo>
                <a:cubicBezTo>
                  <a:pt x="165904" y="860385"/>
                  <a:pt x="157288" y="853473"/>
                  <a:pt x="150471" y="844952"/>
                </a:cubicBezTo>
                <a:cubicBezTo>
                  <a:pt x="141781" y="834089"/>
                  <a:pt x="137159" y="820065"/>
                  <a:pt x="127322" y="810228"/>
                </a:cubicBezTo>
                <a:cubicBezTo>
                  <a:pt x="81762" y="764668"/>
                  <a:pt x="103812" y="809748"/>
                  <a:pt x="69448" y="763929"/>
                </a:cubicBezTo>
                <a:cubicBezTo>
                  <a:pt x="52755" y="741671"/>
                  <a:pt x="38583" y="717630"/>
                  <a:pt x="23150" y="694481"/>
                </a:cubicBezTo>
                <a:lnTo>
                  <a:pt x="0" y="659757"/>
                </a:lnTo>
                <a:cubicBezTo>
                  <a:pt x="3858" y="528577"/>
                  <a:pt x="1760" y="397087"/>
                  <a:pt x="11575" y="266218"/>
                </a:cubicBezTo>
                <a:cubicBezTo>
                  <a:pt x="13400" y="241885"/>
                  <a:pt x="14421" y="210306"/>
                  <a:pt x="34724" y="196770"/>
                </a:cubicBezTo>
                <a:lnTo>
                  <a:pt x="69448" y="173620"/>
                </a:lnTo>
                <a:cubicBezTo>
                  <a:pt x="84881" y="150471"/>
                  <a:pt x="90862" y="116614"/>
                  <a:pt x="115747" y="104172"/>
                </a:cubicBezTo>
                <a:cubicBezTo>
                  <a:pt x="278529" y="22783"/>
                  <a:pt x="171461" y="60806"/>
                  <a:pt x="439838" y="46299"/>
                </a:cubicBezTo>
                <a:lnTo>
                  <a:pt x="636608" y="34724"/>
                </a:lnTo>
                <a:cubicBezTo>
                  <a:pt x="663616" y="30866"/>
                  <a:pt x="690720" y="27635"/>
                  <a:pt x="717631" y="23150"/>
                </a:cubicBezTo>
                <a:cubicBezTo>
                  <a:pt x="737036" y="19916"/>
                  <a:pt x="755849" y="12411"/>
                  <a:pt x="775504" y="11575"/>
                </a:cubicBezTo>
                <a:cubicBezTo>
                  <a:pt x="937449" y="4684"/>
                  <a:pt x="1099595" y="3858"/>
                  <a:pt x="1261641" y="0"/>
                </a:cubicBezTo>
                <a:lnTo>
                  <a:pt x="2037145" y="11575"/>
                </a:lnTo>
                <a:cubicBezTo>
                  <a:pt x="2056810" y="12121"/>
                  <a:pt x="2075662" y="19631"/>
                  <a:pt x="2095018" y="23150"/>
                </a:cubicBezTo>
                <a:cubicBezTo>
                  <a:pt x="2199085" y="42071"/>
                  <a:pt x="2128869" y="25824"/>
                  <a:pt x="2210765" y="46299"/>
                </a:cubicBezTo>
                <a:cubicBezTo>
                  <a:pt x="2222340" y="54015"/>
                  <a:pt x="2232777" y="63798"/>
                  <a:pt x="2245489" y="69448"/>
                </a:cubicBezTo>
                <a:cubicBezTo>
                  <a:pt x="2267787" y="79358"/>
                  <a:pt x="2294634" y="79063"/>
                  <a:pt x="2314937" y="92598"/>
                </a:cubicBezTo>
                <a:cubicBezTo>
                  <a:pt x="2370027" y="129324"/>
                  <a:pt x="2328012" y="106938"/>
                  <a:pt x="2395960" y="127322"/>
                </a:cubicBezTo>
                <a:cubicBezTo>
                  <a:pt x="2407921" y="130910"/>
                  <a:pt x="2489051" y="160584"/>
                  <a:pt x="2511707" y="162046"/>
                </a:cubicBezTo>
                <a:cubicBezTo>
                  <a:pt x="2615734" y="168757"/>
                  <a:pt x="2720051" y="169762"/>
                  <a:pt x="2824223" y="173620"/>
                </a:cubicBezTo>
                <a:cubicBezTo>
                  <a:pt x="2835798" y="177478"/>
                  <a:pt x="2848034" y="179739"/>
                  <a:pt x="2858947" y="185195"/>
                </a:cubicBezTo>
                <a:cubicBezTo>
                  <a:pt x="2871389" y="191416"/>
                  <a:pt x="2879949" y="206057"/>
                  <a:pt x="2893671" y="208344"/>
                </a:cubicBezTo>
                <a:cubicBezTo>
                  <a:pt x="2905706" y="210350"/>
                  <a:pt x="2916820" y="200628"/>
                  <a:pt x="2928395" y="196770"/>
                </a:cubicBezTo>
                <a:cubicBezTo>
                  <a:pt x="3002011" y="203462"/>
                  <a:pt x="3075243" y="208677"/>
                  <a:pt x="3148314" y="219919"/>
                </a:cubicBezTo>
                <a:cubicBezTo>
                  <a:pt x="3209079" y="229268"/>
                  <a:pt x="3213617" y="233970"/>
                  <a:pt x="3275636" y="254643"/>
                </a:cubicBezTo>
                <a:cubicBezTo>
                  <a:pt x="3287211" y="258501"/>
                  <a:pt x="3298234" y="264871"/>
                  <a:pt x="3310360" y="266218"/>
                </a:cubicBezTo>
                <a:lnTo>
                  <a:pt x="3414532" y="277793"/>
                </a:lnTo>
                <a:cubicBezTo>
                  <a:pt x="3466620" y="312518"/>
                  <a:pt x="3483015" y="310586"/>
                  <a:pt x="3507129" y="358815"/>
                </a:cubicBezTo>
                <a:cubicBezTo>
                  <a:pt x="3512585" y="369728"/>
                  <a:pt x="3515352" y="381808"/>
                  <a:pt x="3518704" y="393539"/>
                </a:cubicBezTo>
                <a:cubicBezTo>
                  <a:pt x="3523074" y="408835"/>
                  <a:pt x="3525708" y="424601"/>
                  <a:pt x="3530279" y="439838"/>
                </a:cubicBezTo>
                <a:cubicBezTo>
                  <a:pt x="3537291" y="463210"/>
                  <a:pt x="3553428" y="509286"/>
                  <a:pt x="3553428" y="509286"/>
                </a:cubicBezTo>
                <a:cubicBezTo>
                  <a:pt x="3557286" y="571018"/>
                  <a:pt x="3557331" y="633107"/>
                  <a:pt x="3565003" y="694481"/>
                </a:cubicBezTo>
                <a:cubicBezTo>
                  <a:pt x="3568949" y="726051"/>
                  <a:pt x="3565654" y="764582"/>
                  <a:pt x="3588152" y="787079"/>
                </a:cubicBezTo>
                <a:lnTo>
                  <a:pt x="3611302" y="810228"/>
                </a:lnTo>
                <a:cubicBezTo>
                  <a:pt x="3615160" y="825661"/>
                  <a:pt x="3615762" y="842299"/>
                  <a:pt x="3622876" y="856527"/>
                </a:cubicBezTo>
                <a:cubicBezTo>
                  <a:pt x="3627756" y="866288"/>
                  <a:pt x="3639209" y="871155"/>
                  <a:pt x="3646026" y="879676"/>
                </a:cubicBezTo>
                <a:cubicBezTo>
                  <a:pt x="3654716" y="890539"/>
                  <a:pt x="3661459" y="902825"/>
                  <a:pt x="3669175" y="914400"/>
                </a:cubicBezTo>
                <a:cubicBezTo>
                  <a:pt x="3665317" y="925975"/>
                  <a:pt x="3666227" y="940497"/>
                  <a:pt x="3657600" y="949124"/>
                </a:cubicBezTo>
                <a:cubicBezTo>
                  <a:pt x="3648973" y="957751"/>
                  <a:pt x="3634786" y="958052"/>
                  <a:pt x="3622876" y="960699"/>
                </a:cubicBezTo>
                <a:cubicBezTo>
                  <a:pt x="3599966" y="965790"/>
                  <a:pt x="3576822" y="970403"/>
                  <a:pt x="3553428" y="972274"/>
                </a:cubicBezTo>
                <a:cubicBezTo>
                  <a:pt x="3480254" y="978128"/>
                  <a:pt x="3406815" y="979990"/>
                  <a:pt x="3333509" y="983848"/>
                </a:cubicBezTo>
                <a:cubicBezTo>
                  <a:pt x="3305709" y="990798"/>
                  <a:pt x="3272469" y="993593"/>
                  <a:pt x="3252486" y="1018572"/>
                </a:cubicBezTo>
                <a:cubicBezTo>
                  <a:pt x="3226085" y="1051574"/>
                  <a:pt x="3259715" y="1055470"/>
                  <a:pt x="3217762" y="1076446"/>
                </a:cubicBezTo>
                <a:cubicBezTo>
                  <a:pt x="3195937" y="1087359"/>
                  <a:pt x="3171987" y="1093677"/>
                  <a:pt x="3148314" y="1099595"/>
                </a:cubicBezTo>
                <a:cubicBezTo>
                  <a:pt x="3053212" y="1123371"/>
                  <a:pt x="3117876" y="1109950"/>
                  <a:pt x="2951545" y="1122744"/>
                </a:cubicBezTo>
                <a:lnTo>
                  <a:pt x="1493134" y="1111170"/>
                </a:lnTo>
                <a:cubicBezTo>
                  <a:pt x="1385044" y="1109766"/>
                  <a:pt x="1276932" y="1106338"/>
                  <a:pt x="1169043" y="1099595"/>
                </a:cubicBezTo>
                <a:cubicBezTo>
                  <a:pt x="1153166" y="1098603"/>
                  <a:pt x="1138638" y="1088696"/>
                  <a:pt x="1122745" y="1088020"/>
                </a:cubicBezTo>
                <a:cubicBezTo>
                  <a:pt x="829673" y="1075549"/>
                  <a:pt x="642395" y="1105382"/>
                  <a:pt x="532436" y="1099595"/>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dirty="0">
                <a:solidFill>
                  <a:srgbClr val="C00000"/>
                </a:solidFill>
              </a:rPr>
              <a:t>Architectural </a:t>
            </a:r>
          </a:p>
          <a:p>
            <a:pPr algn="ctr" eaLnBrk="1" hangingPunct="1"/>
            <a:r>
              <a:rPr lang="en-US" altLang="en-US" b="1" dirty="0">
                <a:solidFill>
                  <a:srgbClr val="C00000"/>
                </a:solidFill>
              </a:rPr>
              <a:t>Styles</a:t>
            </a:r>
          </a:p>
        </p:txBody>
      </p:sp>
      <p:sp>
        <p:nvSpPr>
          <p:cNvPr id="33" name="Freeform 19">
            <a:extLst>
              <a:ext uri="{FF2B5EF4-FFF2-40B4-BE49-F238E27FC236}">
                <a16:creationId xmlns:a16="http://schemas.microsoft.com/office/drawing/2014/main" id="{64E36AB1-93BF-4111-A9DA-231CCCEC6CF4}"/>
              </a:ext>
            </a:extLst>
          </p:cNvPr>
          <p:cNvSpPr>
            <a:spLocks noChangeArrowheads="1"/>
          </p:cNvSpPr>
          <p:nvPr/>
        </p:nvSpPr>
        <p:spPr bwMode="auto">
          <a:xfrm>
            <a:off x="3867944" y="1861592"/>
            <a:ext cx="1752600" cy="1112838"/>
          </a:xfrm>
          <a:custGeom>
            <a:avLst/>
            <a:gdLst>
              <a:gd name="T0" fmla="*/ 509286 w 1666754"/>
              <a:gd name="T1" fmla="*/ 891250 h 960699"/>
              <a:gd name="T2" fmla="*/ 474562 w 1666754"/>
              <a:gd name="T3" fmla="*/ 856526 h 960699"/>
              <a:gd name="T4" fmla="*/ 439838 w 1666754"/>
              <a:gd name="T5" fmla="*/ 844952 h 960699"/>
              <a:gd name="T6" fmla="*/ 370390 w 1666754"/>
              <a:gd name="T7" fmla="*/ 798653 h 960699"/>
              <a:gd name="T8" fmla="*/ 370390 w 1666754"/>
              <a:gd name="T9" fmla="*/ 798653 h 960699"/>
              <a:gd name="T10" fmla="*/ 300942 w 1666754"/>
              <a:gd name="T11" fmla="*/ 740780 h 960699"/>
              <a:gd name="T12" fmla="*/ 266217 w 1666754"/>
              <a:gd name="T13" fmla="*/ 706056 h 960699"/>
              <a:gd name="T14" fmla="*/ 219919 w 1666754"/>
              <a:gd name="T15" fmla="*/ 682906 h 960699"/>
              <a:gd name="T16" fmla="*/ 162045 w 1666754"/>
              <a:gd name="T17" fmla="*/ 648182 h 960699"/>
              <a:gd name="T18" fmla="*/ 69448 w 1666754"/>
              <a:gd name="T19" fmla="*/ 567159 h 960699"/>
              <a:gd name="T20" fmla="*/ 46298 w 1666754"/>
              <a:gd name="T21" fmla="*/ 544010 h 960699"/>
              <a:gd name="T22" fmla="*/ 23149 w 1666754"/>
              <a:gd name="T23" fmla="*/ 509286 h 960699"/>
              <a:gd name="T24" fmla="*/ 11574 w 1666754"/>
              <a:gd name="T25" fmla="*/ 451412 h 960699"/>
              <a:gd name="T26" fmla="*/ 0 w 1666754"/>
              <a:gd name="T27" fmla="*/ 405114 h 960699"/>
              <a:gd name="T28" fmla="*/ 11574 w 1666754"/>
              <a:gd name="T29" fmla="*/ 289367 h 960699"/>
              <a:gd name="T30" fmla="*/ 23149 w 1666754"/>
              <a:gd name="T31" fmla="*/ 254643 h 960699"/>
              <a:gd name="T32" fmla="*/ 69448 w 1666754"/>
              <a:gd name="T33" fmla="*/ 219919 h 960699"/>
              <a:gd name="T34" fmla="*/ 115747 w 1666754"/>
              <a:gd name="T35" fmla="*/ 173620 h 960699"/>
              <a:gd name="T36" fmla="*/ 150471 w 1666754"/>
              <a:gd name="T37" fmla="*/ 138896 h 960699"/>
              <a:gd name="T38" fmla="*/ 196769 w 1666754"/>
              <a:gd name="T39" fmla="*/ 115747 h 960699"/>
              <a:gd name="T40" fmla="*/ 231493 w 1666754"/>
              <a:gd name="T41" fmla="*/ 104172 h 960699"/>
              <a:gd name="T42" fmla="*/ 266217 w 1666754"/>
              <a:gd name="T43" fmla="*/ 81023 h 960699"/>
              <a:gd name="T44" fmla="*/ 312516 w 1666754"/>
              <a:gd name="T45" fmla="*/ 69448 h 960699"/>
              <a:gd name="T46" fmla="*/ 393539 w 1666754"/>
              <a:gd name="T47" fmla="*/ 46299 h 960699"/>
              <a:gd name="T48" fmla="*/ 416688 w 1666754"/>
              <a:gd name="T49" fmla="*/ 23149 h 960699"/>
              <a:gd name="T50" fmla="*/ 509286 w 1666754"/>
              <a:gd name="T51" fmla="*/ 0 h 960699"/>
              <a:gd name="T52" fmla="*/ 671331 w 1666754"/>
              <a:gd name="T53" fmla="*/ 11575 h 960699"/>
              <a:gd name="T54" fmla="*/ 729205 w 1666754"/>
              <a:gd name="T55" fmla="*/ 23149 h 960699"/>
              <a:gd name="T56" fmla="*/ 868101 w 1666754"/>
              <a:gd name="T57" fmla="*/ 34724 h 960699"/>
              <a:gd name="T58" fmla="*/ 902825 w 1666754"/>
              <a:gd name="T59" fmla="*/ 46299 h 960699"/>
              <a:gd name="T60" fmla="*/ 914400 w 1666754"/>
              <a:gd name="T61" fmla="*/ 81023 h 960699"/>
              <a:gd name="T62" fmla="*/ 937549 w 1666754"/>
              <a:gd name="T63" fmla="*/ 115747 h 960699"/>
              <a:gd name="T64" fmla="*/ 983848 w 1666754"/>
              <a:gd name="T65" fmla="*/ 150471 h 960699"/>
              <a:gd name="T66" fmla="*/ 1018572 w 1666754"/>
              <a:gd name="T67" fmla="*/ 185195 h 960699"/>
              <a:gd name="T68" fmla="*/ 1145893 w 1666754"/>
              <a:gd name="T69" fmla="*/ 231494 h 960699"/>
              <a:gd name="T70" fmla="*/ 1180617 w 1666754"/>
              <a:gd name="T71" fmla="*/ 243068 h 960699"/>
              <a:gd name="T72" fmla="*/ 1574157 w 1666754"/>
              <a:gd name="T73" fmla="*/ 254643 h 960699"/>
              <a:gd name="T74" fmla="*/ 1597306 w 1666754"/>
              <a:gd name="T75" fmla="*/ 289367 h 960699"/>
              <a:gd name="T76" fmla="*/ 1643605 w 1666754"/>
              <a:gd name="T77" fmla="*/ 381964 h 960699"/>
              <a:gd name="T78" fmla="*/ 1620455 w 1666754"/>
              <a:gd name="T79" fmla="*/ 451412 h 960699"/>
              <a:gd name="T80" fmla="*/ 1666754 w 1666754"/>
              <a:gd name="T81" fmla="*/ 520861 h 960699"/>
              <a:gd name="T82" fmla="*/ 1655179 w 1666754"/>
              <a:gd name="T83" fmla="*/ 590309 h 960699"/>
              <a:gd name="T84" fmla="*/ 1632030 w 1666754"/>
              <a:gd name="T85" fmla="*/ 625033 h 960699"/>
              <a:gd name="T86" fmla="*/ 1608881 w 1666754"/>
              <a:gd name="T87" fmla="*/ 671331 h 960699"/>
              <a:gd name="T88" fmla="*/ 1597306 w 1666754"/>
              <a:gd name="T89" fmla="*/ 729205 h 960699"/>
              <a:gd name="T90" fmla="*/ 1585731 w 1666754"/>
              <a:gd name="T91" fmla="*/ 763929 h 960699"/>
              <a:gd name="T92" fmla="*/ 1574157 w 1666754"/>
              <a:gd name="T93" fmla="*/ 891250 h 960699"/>
              <a:gd name="T94" fmla="*/ 1551007 w 1666754"/>
              <a:gd name="T95" fmla="*/ 914400 h 960699"/>
              <a:gd name="T96" fmla="*/ 1481559 w 1666754"/>
              <a:gd name="T97" fmla="*/ 937549 h 960699"/>
              <a:gd name="T98" fmla="*/ 1446835 w 1666754"/>
              <a:gd name="T99" fmla="*/ 949124 h 960699"/>
              <a:gd name="T100" fmla="*/ 1412111 w 1666754"/>
              <a:gd name="T101" fmla="*/ 960699 h 960699"/>
              <a:gd name="T102" fmla="*/ 1192192 w 1666754"/>
              <a:gd name="T103" fmla="*/ 949124 h 9606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66754"/>
              <a:gd name="T157" fmla="*/ 0 h 960699"/>
              <a:gd name="T158" fmla="*/ 1666754 w 1666754"/>
              <a:gd name="T159" fmla="*/ 960699 h 9606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66754" h="960699">
                <a:moveTo>
                  <a:pt x="509286" y="891250"/>
                </a:moveTo>
                <a:cubicBezTo>
                  <a:pt x="497711" y="879675"/>
                  <a:pt x="488182" y="865606"/>
                  <a:pt x="474562" y="856526"/>
                </a:cubicBezTo>
                <a:cubicBezTo>
                  <a:pt x="464410" y="849758"/>
                  <a:pt x="450503" y="850877"/>
                  <a:pt x="439838" y="844952"/>
                </a:cubicBezTo>
                <a:cubicBezTo>
                  <a:pt x="415517" y="831440"/>
                  <a:pt x="393539" y="814086"/>
                  <a:pt x="370390" y="798653"/>
                </a:cubicBezTo>
                <a:cubicBezTo>
                  <a:pt x="268951" y="697214"/>
                  <a:pt x="397623" y="821346"/>
                  <a:pt x="300942" y="740780"/>
                </a:cubicBezTo>
                <a:cubicBezTo>
                  <a:pt x="288367" y="730301"/>
                  <a:pt x="279537" y="715571"/>
                  <a:pt x="266217" y="706056"/>
                </a:cubicBezTo>
                <a:cubicBezTo>
                  <a:pt x="252177" y="696027"/>
                  <a:pt x="234275" y="692477"/>
                  <a:pt x="219919" y="682906"/>
                </a:cubicBezTo>
                <a:cubicBezTo>
                  <a:pt x="156368" y="640538"/>
                  <a:pt x="242645" y="675050"/>
                  <a:pt x="162045" y="648182"/>
                </a:cubicBezTo>
                <a:cubicBezTo>
                  <a:pt x="98284" y="600360"/>
                  <a:pt x="129391" y="627101"/>
                  <a:pt x="69448" y="567159"/>
                </a:cubicBezTo>
                <a:cubicBezTo>
                  <a:pt x="61731" y="559443"/>
                  <a:pt x="52351" y="553090"/>
                  <a:pt x="46298" y="544010"/>
                </a:cubicBezTo>
                <a:lnTo>
                  <a:pt x="23149" y="509286"/>
                </a:lnTo>
                <a:cubicBezTo>
                  <a:pt x="19291" y="489995"/>
                  <a:pt x="15842" y="470617"/>
                  <a:pt x="11574" y="451412"/>
                </a:cubicBezTo>
                <a:cubicBezTo>
                  <a:pt x="8123" y="435883"/>
                  <a:pt x="0" y="421022"/>
                  <a:pt x="0" y="405114"/>
                </a:cubicBezTo>
                <a:cubicBezTo>
                  <a:pt x="0" y="366339"/>
                  <a:pt x="5678" y="327691"/>
                  <a:pt x="11574" y="289367"/>
                </a:cubicBezTo>
                <a:cubicBezTo>
                  <a:pt x="13429" y="277308"/>
                  <a:pt x="15338" y="264016"/>
                  <a:pt x="23149" y="254643"/>
                </a:cubicBezTo>
                <a:cubicBezTo>
                  <a:pt x="35499" y="239823"/>
                  <a:pt x="54930" y="232622"/>
                  <a:pt x="69448" y="219919"/>
                </a:cubicBezTo>
                <a:cubicBezTo>
                  <a:pt x="85873" y="205547"/>
                  <a:pt x="100314" y="189053"/>
                  <a:pt x="115747" y="173620"/>
                </a:cubicBezTo>
                <a:cubicBezTo>
                  <a:pt x="127322" y="162045"/>
                  <a:pt x="135830" y="146216"/>
                  <a:pt x="150471" y="138896"/>
                </a:cubicBezTo>
                <a:cubicBezTo>
                  <a:pt x="165904" y="131180"/>
                  <a:pt x="180910" y="122544"/>
                  <a:pt x="196769" y="115747"/>
                </a:cubicBezTo>
                <a:cubicBezTo>
                  <a:pt x="207983" y="110941"/>
                  <a:pt x="220580" y="109628"/>
                  <a:pt x="231493" y="104172"/>
                </a:cubicBezTo>
                <a:cubicBezTo>
                  <a:pt x="243935" y="97951"/>
                  <a:pt x="253431" y="86503"/>
                  <a:pt x="266217" y="81023"/>
                </a:cubicBezTo>
                <a:cubicBezTo>
                  <a:pt x="280839" y="74757"/>
                  <a:pt x="297169" y="73634"/>
                  <a:pt x="312516" y="69448"/>
                </a:cubicBezTo>
                <a:cubicBezTo>
                  <a:pt x="339615" y="62058"/>
                  <a:pt x="366531" y="54015"/>
                  <a:pt x="393539" y="46299"/>
                </a:cubicBezTo>
                <a:cubicBezTo>
                  <a:pt x="401255" y="38582"/>
                  <a:pt x="407330" y="28764"/>
                  <a:pt x="416688" y="23149"/>
                </a:cubicBezTo>
                <a:cubicBezTo>
                  <a:pt x="434481" y="12473"/>
                  <a:pt x="496844" y="2488"/>
                  <a:pt x="509286" y="0"/>
                </a:cubicBezTo>
                <a:cubicBezTo>
                  <a:pt x="563301" y="3858"/>
                  <a:pt x="617476" y="5906"/>
                  <a:pt x="671331" y="11575"/>
                </a:cubicBezTo>
                <a:cubicBezTo>
                  <a:pt x="690896" y="13634"/>
                  <a:pt x="709666" y="20850"/>
                  <a:pt x="729205" y="23149"/>
                </a:cubicBezTo>
                <a:cubicBezTo>
                  <a:pt x="775346" y="28577"/>
                  <a:pt x="821802" y="30866"/>
                  <a:pt x="868101" y="34724"/>
                </a:cubicBezTo>
                <a:cubicBezTo>
                  <a:pt x="879676" y="38582"/>
                  <a:pt x="894198" y="37672"/>
                  <a:pt x="902825" y="46299"/>
                </a:cubicBezTo>
                <a:cubicBezTo>
                  <a:pt x="911452" y="54926"/>
                  <a:pt x="908944" y="70110"/>
                  <a:pt x="914400" y="81023"/>
                </a:cubicBezTo>
                <a:cubicBezTo>
                  <a:pt x="920621" y="93465"/>
                  <a:pt x="927712" y="105910"/>
                  <a:pt x="937549" y="115747"/>
                </a:cubicBezTo>
                <a:cubicBezTo>
                  <a:pt x="951190" y="129388"/>
                  <a:pt x="969201" y="137916"/>
                  <a:pt x="983848" y="150471"/>
                </a:cubicBezTo>
                <a:cubicBezTo>
                  <a:pt x="996276" y="161124"/>
                  <a:pt x="1005252" y="175681"/>
                  <a:pt x="1018572" y="185195"/>
                </a:cubicBezTo>
                <a:cubicBezTo>
                  <a:pt x="1055117" y="211298"/>
                  <a:pt x="1105056" y="219243"/>
                  <a:pt x="1145893" y="231494"/>
                </a:cubicBezTo>
                <a:cubicBezTo>
                  <a:pt x="1157579" y="235000"/>
                  <a:pt x="1168434" y="242409"/>
                  <a:pt x="1180617" y="243068"/>
                </a:cubicBezTo>
                <a:cubicBezTo>
                  <a:pt x="1311662" y="250151"/>
                  <a:pt x="1442977" y="250785"/>
                  <a:pt x="1574157" y="254643"/>
                </a:cubicBezTo>
                <a:cubicBezTo>
                  <a:pt x="1581873" y="266218"/>
                  <a:pt x="1591656" y="276655"/>
                  <a:pt x="1597306" y="289367"/>
                </a:cubicBezTo>
                <a:cubicBezTo>
                  <a:pt x="1639865" y="385126"/>
                  <a:pt x="1596063" y="334424"/>
                  <a:pt x="1643605" y="381964"/>
                </a:cubicBezTo>
                <a:cubicBezTo>
                  <a:pt x="1635888" y="405113"/>
                  <a:pt x="1606919" y="431109"/>
                  <a:pt x="1620455" y="451412"/>
                </a:cubicBezTo>
                <a:lnTo>
                  <a:pt x="1666754" y="520861"/>
                </a:lnTo>
                <a:cubicBezTo>
                  <a:pt x="1662896" y="544010"/>
                  <a:pt x="1662600" y="568045"/>
                  <a:pt x="1655179" y="590309"/>
                </a:cubicBezTo>
                <a:cubicBezTo>
                  <a:pt x="1650780" y="603506"/>
                  <a:pt x="1638932" y="612955"/>
                  <a:pt x="1632030" y="625033"/>
                </a:cubicBezTo>
                <a:cubicBezTo>
                  <a:pt x="1623470" y="640014"/>
                  <a:pt x="1616597" y="655898"/>
                  <a:pt x="1608881" y="671331"/>
                </a:cubicBezTo>
                <a:cubicBezTo>
                  <a:pt x="1605023" y="690622"/>
                  <a:pt x="1602078" y="710119"/>
                  <a:pt x="1597306" y="729205"/>
                </a:cubicBezTo>
                <a:cubicBezTo>
                  <a:pt x="1594347" y="741042"/>
                  <a:pt x="1587456" y="751851"/>
                  <a:pt x="1585731" y="763929"/>
                </a:cubicBezTo>
                <a:cubicBezTo>
                  <a:pt x="1579704" y="806116"/>
                  <a:pt x="1583739" y="849726"/>
                  <a:pt x="1574157" y="891250"/>
                </a:cubicBezTo>
                <a:cubicBezTo>
                  <a:pt x="1571703" y="901884"/>
                  <a:pt x="1560768" y="909520"/>
                  <a:pt x="1551007" y="914400"/>
                </a:cubicBezTo>
                <a:cubicBezTo>
                  <a:pt x="1529182" y="925313"/>
                  <a:pt x="1504708" y="929833"/>
                  <a:pt x="1481559" y="937549"/>
                </a:cubicBezTo>
                <a:lnTo>
                  <a:pt x="1446835" y="949124"/>
                </a:lnTo>
                <a:lnTo>
                  <a:pt x="1412111" y="960699"/>
                </a:lnTo>
                <a:cubicBezTo>
                  <a:pt x="1238559" y="947348"/>
                  <a:pt x="1311945" y="949124"/>
                  <a:pt x="1192192" y="949124"/>
                </a:cubicBezTo>
              </a:path>
            </a:pathLst>
          </a:custGeom>
          <a:solidFill>
            <a:srgbClr val="FFCC00"/>
          </a:solidFill>
          <a:ln w="9525" algn="ctr">
            <a:solidFill>
              <a:srgbClr val="002060"/>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t>Architectural</a:t>
            </a:r>
          </a:p>
          <a:p>
            <a:pPr algn="ctr" eaLnBrk="1" hangingPunct="1"/>
            <a:r>
              <a:rPr lang="en-US" altLang="en-US" b="1"/>
              <a:t>patterns</a:t>
            </a:r>
          </a:p>
        </p:txBody>
      </p:sp>
      <p:cxnSp>
        <p:nvCxnSpPr>
          <p:cNvPr id="34" name="Straight Arrow Connector 33">
            <a:extLst>
              <a:ext uri="{FF2B5EF4-FFF2-40B4-BE49-F238E27FC236}">
                <a16:creationId xmlns:a16="http://schemas.microsoft.com/office/drawing/2014/main" id="{11F4D05F-B6D6-451C-801C-FA1942529305}"/>
              </a:ext>
            </a:extLst>
          </p:cNvPr>
          <p:cNvCxnSpPr/>
          <p:nvPr/>
        </p:nvCxnSpPr>
        <p:spPr>
          <a:xfrm flipH="1">
            <a:off x="3779912" y="4604792"/>
            <a:ext cx="926232" cy="48344"/>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5" name="TextBox 23">
            <a:extLst>
              <a:ext uri="{FF2B5EF4-FFF2-40B4-BE49-F238E27FC236}">
                <a16:creationId xmlns:a16="http://schemas.microsoft.com/office/drawing/2014/main" id="{AC40E789-FB81-4DF0-A58E-9CB809C49332}"/>
              </a:ext>
            </a:extLst>
          </p:cNvPr>
          <p:cNvSpPr txBox="1">
            <a:spLocks noChangeArrowheads="1"/>
          </p:cNvSpPr>
          <p:nvPr/>
        </p:nvSpPr>
        <p:spPr bwMode="auto">
          <a:xfrm>
            <a:off x="4716016" y="4365104"/>
            <a:ext cx="29274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a:t>mostly for OO detail design </a:t>
            </a:r>
            <a:br>
              <a:rPr lang="en-US" altLang="en-US" sz="1600" b="1" dirty="0"/>
            </a:br>
            <a:r>
              <a:rPr lang="en-US" altLang="en-US" sz="1600" b="1" dirty="0"/>
              <a:t>          &amp; programming</a:t>
            </a:r>
          </a:p>
        </p:txBody>
      </p:sp>
      <p:sp>
        <p:nvSpPr>
          <p:cNvPr id="36" name="Text Box 23">
            <a:extLst>
              <a:ext uri="{FF2B5EF4-FFF2-40B4-BE49-F238E27FC236}">
                <a16:creationId xmlns:a16="http://schemas.microsoft.com/office/drawing/2014/main" id="{C8C58C1E-C92F-4EA6-B1E4-6DF3472F6435}"/>
              </a:ext>
            </a:extLst>
          </p:cNvPr>
          <p:cNvSpPr txBox="1">
            <a:spLocks noChangeArrowheads="1"/>
          </p:cNvSpPr>
          <p:nvPr/>
        </p:nvSpPr>
        <p:spPr bwMode="auto">
          <a:xfrm>
            <a:off x="2267744" y="1556792"/>
            <a:ext cx="174783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i="1" dirty="0">
                <a:solidFill>
                  <a:srgbClr val="0000CC"/>
                </a:solidFill>
              </a:rPr>
              <a:t>some combine</a:t>
            </a:r>
          </a:p>
          <a:p>
            <a:r>
              <a:rPr lang="en-US" altLang="en-US" sz="1400" b="1" i="1" dirty="0">
                <a:solidFill>
                  <a:srgbClr val="0000CC"/>
                </a:solidFill>
              </a:rPr>
              <a:t>these into “styles”</a:t>
            </a:r>
          </a:p>
        </p:txBody>
      </p:sp>
      <p:sp>
        <p:nvSpPr>
          <p:cNvPr id="37" name="Line 24">
            <a:extLst>
              <a:ext uri="{FF2B5EF4-FFF2-40B4-BE49-F238E27FC236}">
                <a16:creationId xmlns:a16="http://schemas.microsoft.com/office/drawing/2014/main" id="{770B949D-7026-411E-A547-F5D159ED8852}"/>
              </a:ext>
            </a:extLst>
          </p:cNvPr>
          <p:cNvSpPr>
            <a:spLocks noChangeShapeType="1"/>
          </p:cNvSpPr>
          <p:nvPr/>
        </p:nvSpPr>
        <p:spPr bwMode="auto">
          <a:xfrm>
            <a:off x="3334544" y="2090192"/>
            <a:ext cx="609600" cy="152400"/>
          </a:xfrm>
          <a:prstGeom prst="line">
            <a:avLst/>
          </a:prstGeom>
          <a:noFill/>
          <a:ln w="158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 name="Line 25">
            <a:extLst>
              <a:ext uri="{FF2B5EF4-FFF2-40B4-BE49-F238E27FC236}">
                <a16:creationId xmlns:a16="http://schemas.microsoft.com/office/drawing/2014/main" id="{1039B178-7C4E-4AB1-9329-6C62254D9A44}"/>
              </a:ext>
            </a:extLst>
          </p:cNvPr>
          <p:cNvSpPr>
            <a:spLocks noChangeShapeType="1"/>
          </p:cNvSpPr>
          <p:nvPr/>
        </p:nvSpPr>
        <p:spPr bwMode="auto">
          <a:xfrm>
            <a:off x="3334544" y="2090192"/>
            <a:ext cx="381000" cy="685800"/>
          </a:xfrm>
          <a:prstGeom prst="line">
            <a:avLst/>
          </a:prstGeom>
          <a:noFill/>
          <a:ln w="127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 name="TextBox 38">
            <a:extLst>
              <a:ext uri="{FF2B5EF4-FFF2-40B4-BE49-F238E27FC236}">
                <a16:creationId xmlns:a16="http://schemas.microsoft.com/office/drawing/2014/main" id="{C2559033-5291-4EE8-AB9A-1FF00378A4C7}"/>
              </a:ext>
            </a:extLst>
          </p:cNvPr>
          <p:cNvSpPr txBox="1"/>
          <p:nvPr/>
        </p:nvSpPr>
        <p:spPr>
          <a:xfrm>
            <a:off x="2709069" y="5845251"/>
            <a:ext cx="2831224" cy="338554"/>
          </a:xfrm>
          <a:prstGeom prst="rect">
            <a:avLst/>
          </a:prstGeom>
          <a:noFill/>
        </p:spPr>
        <p:txBody>
          <a:bodyPr wrap="none" rtlCol="0">
            <a:spAutoFit/>
          </a:bodyPr>
          <a:lstStyle/>
          <a:p>
            <a:r>
              <a:rPr lang="en-US" sz="1600" b="1" dirty="0"/>
              <a:t>Where are these applicable</a:t>
            </a:r>
          </a:p>
        </p:txBody>
      </p:sp>
    </p:spTree>
    <p:extLst>
      <p:ext uri="{BB962C8B-B14F-4D97-AF65-F5344CB8AC3E}">
        <p14:creationId xmlns:p14="http://schemas.microsoft.com/office/powerpoint/2010/main" val="416366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61ED70-08E5-4039-A948-9AC3C42D8538}"/>
              </a:ext>
            </a:extLst>
          </p:cNvPr>
          <p:cNvSpPr/>
          <p:nvPr/>
        </p:nvSpPr>
        <p:spPr>
          <a:xfrm>
            <a:off x="186837" y="1416245"/>
            <a:ext cx="10380718" cy="646331"/>
          </a:xfrm>
          <a:prstGeom prst="rect">
            <a:avLst/>
          </a:prstGeom>
        </p:spPr>
        <p:txBody>
          <a:bodyPr wrap="square">
            <a:spAutoFit/>
          </a:bodyPr>
          <a:lstStyle/>
          <a:p>
            <a:r>
              <a:rPr lang="en-US" sz="3600" b="1" dirty="0">
                <a:solidFill>
                  <a:schemeClr val="accent2"/>
                </a:solidFill>
              </a:rPr>
              <a:t>Architectural Views</a:t>
            </a:r>
          </a:p>
        </p:txBody>
      </p:sp>
      <p:pic>
        <p:nvPicPr>
          <p:cNvPr id="2" name="Picture 1">
            <a:extLst>
              <a:ext uri="{FF2B5EF4-FFF2-40B4-BE49-F238E27FC236}">
                <a16:creationId xmlns:a16="http://schemas.microsoft.com/office/drawing/2014/main" id="{DDBCDA55-C7EA-48EB-BA4B-9BD108D67DF9}"/>
              </a:ext>
            </a:extLst>
          </p:cNvPr>
          <p:cNvPicPr>
            <a:picLocks noChangeAspect="1"/>
          </p:cNvPicPr>
          <p:nvPr/>
        </p:nvPicPr>
        <p:blipFill>
          <a:blip r:embed="rId2"/>
          <a:stretch>
            <a:fillRect/>
          </a:stretch>
        </p:blipFill>
        <p:spPr>
          <a:xfrm>
            <a:off x="2181781" y="2466473"/>
            <a:ext cx="3368474" cy="2650429"/>
          </a:xfrm>
          <a:prstGeom prst="rect">
            <a:avLst/>
          </a:prstGeom>
        </p:spPr>
      </p:pic>
    </p:spTree>
    <p:extLst>
      <p:ext uri="{BB962C8B-B14F-4D97-AF65-F5344CB8AC3E}">
        <p14:creationId xmlns:p14="http://schemas.microsoft.com/office/powerpoint/2010/main" val="778009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C895C-4598-475C-8785-AEB5DC32CA8F}"/>
              </a:ext>
            </a:extLst>
          </p:cNvPr>
          <p:cNvSpPr>
            <a:spLocks noGrp="1"/>
          </p:cNvSpPr>
          <p:nvPr>
            <p:ph type="title" idx="4294967295"/>
          </p:nvPr>
        </p:nvSpPr>
        <p:spPr>
          <a:xfrm>
            <a:off x="124513" y="529019"/>
            <a:ext cx="5694396" cy="558800"/>
          </a:xfrm>
        </p:spPr>
        <p:txBody>
          <a:bodyPr>
            <a:normAutofit/>
          </a:bodyPr>
          <a:lstStyle/>
          <a:p>
            <a:r>
              <a:rPr lang="en-IN" sz="2400" b="1" dirty="0">
                <a:solidFill>
                  <a:schemeClr val="accent2"/>
                </a:solidFill>
                <a:latin typeface="+mn-lt"/>
              </a:rPr>
              <a:t>Architectural Views</a:t>
            </a:r>
            <a:endParaRPr lang="en-US" sz="2800" b="1" dirty="0">
              <a:solidFill>
                <a:schemeClr val="accent2"/>
              </a:solidFill>
              <a:latin typeface="+mn-lt"/>
            </a:endParaRPr>
          </a:p>
        </p:txBody>
      </p:sp>
      <p:sp>
        <p:nvSpPr>
          <p:cNvPr id="5" name="Rectangle 3">
            <a:extLst>
              <a:ext uri="{FF2B5EF4-FFF2-40B4-BE49-F238E27FC236}">
                <a16:creationId xmlns:a16="http://schemas.microsoft.com/office/drawing/2014/main" id="{D35A0CD1-BE02-4469-A57C-5B2626205F5A}"/>
              </a:ext>
            </a:extLst>
          </p:cNvPr>
          <p:cNvSpPr txBox="1">
            <a:spLocks noChangeArrowheads="1"/>
          </p:cNvSpPr>
          <p:nvPr/>
        </p:nvSpPr>
        <p:spPr>
          <a:xfrm>
            <a:off x="198567" y="1268299"/>
            <a:ext cx="7224093" cy="5504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600"/>
              </a:spcBef>
              <a:buClr>
                <a:srgbClr val="808080"/>
              </a:buClr>
              <a:buSzPct val="80000"/>
              <a:buNone/>
            </a:pPr>
            <a:endParaRPr lang="en-US" b="1" kern="0" dirty="0">
              <a:cs typeface="Calibri" panose="020F0502020204030204" pitchFamily="34" charset="0"/>
            </a:endParaRPr>
          </a:p>
        </p:txBody>
      </p:sp>
      <p:sp>
        <p:nvSpPr>
          <p:cNvPr id="4" name="TextBox 3">
            <a:extLst>
              <a:ext uri="{FF2B5EF4-FFF2-40B4-BE49-F238E27FC236}">
                <a16:creationId xmlns:a16="http://schemas.microsoft.com/office/drawing/2014/main" id="{03C6DC5C-57B0-49A8-938A-4A769103CEE1}"/>
              </a:ext>
            </a:extLst>
          </p:cNvPr>
          <p:cNvSpPr txBox="1"/>
          <p:nvPr/>
        </p:nvSpPr>
        <p:spPr>
          <a:xfrm>
            <a:off x="98209" y="1087819"/>
            <a:ext cx="7324451" cy="478272"/>
          </a:xfrm>
          <a:prstGeom prst="rect">
            <a:avLst/>
          </a:prstGeom>
          <a:noFill/>
        </p:spPr>
        <p:txBody>
          <a:bodyPr wrap="square" rtlCol="0">
            <a:spAutoFit/>
          </a:bodyPr>
          <a:lstStyle/>
          <a:p>
            <a:pPr marL="0" lvl="1" algn="just">
              <a:lnSpc>
                <a:spcPct val="110000"/>
              </a:lnSpc>
              <a:spcBef>
                <a:spcPts val="400"/>
              </a:spcBef>
            </a:pPr>
            <a:r>
              <a:rPr lang="en-US" sz="2400" dirty="0"/>
              <a:t>Example Architectural views of a House</a:t>
            </a:r>
          </a:p>
        </p:txBody>
      </p:sp>
      <p:pic>
        <p:nvPicPr>
          <p:cNvPr id="2" name="Picture 1">
            <a:extLst>
              <a:ext uri="{FF2B5EF4-FFF2-40B4-BE49-F238E27FC236}">
                <a16:creationId xmlns:a16="http://schemas.microsoft.com/office/drawing/2014/main" id="{4A7BE4CB-F2BE-476F-B6C2-311FD13063FD}"/>
              </a:ext>
            </a:extLst>
          </p:cNvPr>
          <p:cNvPicPr>
            <a:picLocks noChangeAspect="1"/>
          </p:cNvPicPr>
          <p:nvPr/>
        </p:nvPicPr>
        <p:blipFill>
          <a:blip r:embed="rId2"/>
          <a:stretch>
            <a:fillRect/>
          </a:stretch>
        </p:blipFill>
        <p:spPr>
          <a:xfrm>
            <a:off x="561885" y="1646619"/>
            <a:ext cx="4376327" cy="1948648"/>
          </a:xfrm>
          <a:prstGeom prst="rect">
            <a:avLst/>
          </a:prstGeom>
        </p:spPr>
      </p:pic>
      <p:pic>
        <p:nvPicPr>
          <p:cNvPr id="6" name="Picture 5">
            <a:extLst>
              <a:ext uri="{FF2B5EF4-FFF2-40B4-BE49-F238E27FC236}">
                <a16:creationId xmlns:a16="http://schemas.microsoft.com/office/drawing/2014/main" id="{DADD78B7-25DA-4618-90B5-BD92A78C5C55}"/>
              </a:ext>
            </a:extLst>
          </p:cNvPr>
          <p:cNvPicPr>
            <a:picLocks noChangeAspect="1"/>
          </p:cNvPicPr>
          <p:nvPr/>
        </p:nvPicPr>
        <p:blipFill>
          <a:blip r:embed="rId3"/>
          <a:stretch>
            <a:fillRect/>
          </a:stretch>
        </p:blipFill>
        <p:spPr>
          <a:xfrm>
            <a:off x="416634" y="3775747"/>
            <a:ext cx="4666827" cy="2932705"/>
          </a:xfrm>
          <a:prstGeom prst="rect">
            <a:avLst/>
          </a:prstGeom>
        </p:spPr>
      </p:pic>
      <p:pic>
        <p:nvPicPr>
          <p:cNvPr id="7" name="Picture 6">
            <a:extLst>
              <a:ext uri="{FF2B5EF4-FFF2-40B4-BE49-F238E27FC236}">
                <a16:creationId xmlns:a16="http://schemas.microsoft.com/office/drawing/2014/main" id="{168FE8E4-B83B-4007-819B-67AC32E89072}"/>
              </a:ext>
            </a:extLst>
          </p:cNvPr>
          <p:cNvPicPr>
            <a:picLocks noChangeAspect="1"/>
          </p:cNvPicPr>
          <p:nvPr/>
        </p:nvPicPr>
        <p:blipFill>
          <a:blip r:embed="rId4"/>
          <a:stretch>
            <a:fillRect/>
          </a:stretch>
        </p:blipFill>
        <p:spPr>
          <a:xfrm>
            <a:off x="4938212" y="2805375"/>
            <a:ext cx="3541419" cy="2326968"/>
          </a:xfrm>
          <a:prstGeom prst="rect">
            <a:avLst/>
          </a:prstGeom>
        </p:spPr>
      </p:pic>
      <p:sp>
        <p:nvSpPr>
          <p:cNvPr id="8" name="TextBox 7">
            <a:extLst>
              <a:ext uri="{FF2B5EF4-FFF2-40B4-BE49-F238E27FC236}">
                <a16:creationId xmlns:a16="http://schemas.microsoft.com/office/drawing/2014/main" id="{2949C80F-36D8-4AD9-8C76-99750AD9E654}"/>
              </a:ext>
            </a:extLst>
          </p:cNvPr>
          <p:cNvSpPr txBox="1"/>
          <p:nvPr/>
        </p:nvSpPr>
        <p:spPr>
          <a:xfrm>
            <a:off x="3528536" y="3120799"/>
            <a:ext cx="2081463" cy="400110"/>
          </a:xfrm>
          <a:prstGeom prst="rect">
            <a:avLst/>
          </a:prstGeom>
          <a:noFill/>
        </p:spPr>
        <p:txBody>
          <a:bodyPr wrap="square" rtlCol="0">
            <a:spAutoFit/>
          </a:bodyPr>
          <a:lstStyle/>
          <a:p>
            <a:r>
              <a:rPr lang="en-US" sz="2000" b="1" dirty="0"/>
              <a:t>Elevation</a:t>
            </a:r>
          </a:p>
        </p:txBody>
      </p:sp>
      <p:sp>
        <p:nvSpPr>
          <p:cNvPr id="9" name="TextBox 8">
            <a:extLst>
              <a:ext uri="{FF2B5EF4-FFF2-40B4-BE49-F238E27FC236}">
                <a16:creationId xmlns:a16="http://schemas.microsoft.com/office/drawing/2014/main" id="{7948F3BF-F7C0-43F9-95CD-C549DB5D1623}"/>
              </a:ext>
            </a:extLst>
          </p:cNvPr>
          <p:cNvSpPr txBox="1"/>
          <p:nvPr/>
        </p:nvSpPr>
        <p:spPr>
          <a:xfrm>
            <a:off x="4260796" y="5936565"/>
            <a:ext cx="822665" cy="400110"/>
          </a:xfrm>
          <a:prstGeom prst="rect">
            <a:avLst/>
          </a:prstGeom>
          <a:noFill/>
        </p:spPr>
        <p:txBody>
          <a:bodyPr wrap="square" rtlCol="0">
            <a:spAutoFit/>
          </a:bodyPr>
          <a:lstStyle/>
          <a:p>
            <a:r>
              <a:rPr lang="en-US" sz="2000" b="1" dirty="0"/>
              <a:t>Plan</a:t>
            </a:r>
          </a:p>
        </p:txBody>
      </p:sp>
      <p:sp>
        <p:nvSpPr>
          <p:cNvPr id="10" name="TextBox 9">
            <a:extLst>
              <a:ext uri="{FF2B5EF4-FFF2-40B4-BE49-F238E27FC236}">
                <a16:creationId xmlns:a16="http://schemas.microsoft.com/office/drawing/2014/main" id="{43DC10BB-C923-46C1-B215-EE24BB86367F}"/>
              </a:ext>
            </a:extLst>
          </p:cNvPr>
          <p:cNvSpPr txBox="1"/>
          <p:nvPr/>
        </p:nvSpPr>
        <p:spPr>
          <a:xfrm>
            <a:off x="7247114" y="2424840"/>
            <a:ext cx="2081463" cy="400110"/>
          </a:xfrm>
          <a:prstGeom prst="rect">
            <a:avLst/>
          </a:prstGeom>
          <a:noFill/>
        </p:spPr>
        <p:txBody>
          <a:bodyPr wrap="square" rtlCol="0">
            <a:spAutoFit/>
          </a:bodyPr>
          <a:lstStyle/>
          <a:p>
            <a:r>
              <a:rPr lang="en-US" sz="2000" b="1" dirty="0"/>
              <a:t>Plumbing View</a:t>
            </a:r>
          </a:p>
        </p:txBody>
      </p:sp>
    </p:spTree>
    <p:extLst>
      <p:ext uri="{BB962C8B-B14F-4D97-AF65-F5344CB8AC3E}">
        <p14:creationId xmlns:p14="http://schemas.microsoft.com/office/powerpoint/2010/main" val="307382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61ED70-08E5-4039-A948-9AC3C42D8538}"/>
              </a:ext>
            </a:extLst>
          </p:cNvPr>
          <p:cNvSpPr/>
          <p:nvPr/>
        </p:nvSpPr>
        <p:spPr>
          <a:xfrm>
            <a:off x="186837" y="1828622"/>
            <a:ext cx="10380718" cy="1200329"/>
          </a:xfrm>
          <a:prstGeom prst="rect">
            <a:avLst/>
          </a:prstGeom>
        </p:spPr>
        <p:txBody>
          <a:bodyPr wrap="square">
            <a:spAutoFit/>
          </a:bodyPr>
          <a:lstStyle/>
          <a:p>
            <a:r>
              <a:rPr lang="en-US" sz="3600" b="1" dirty="0">
                <a:solidFill>
                  <a:schemeClr val="accent2"/>
                </a:solidFill>
              </a:rPr>
              <a:t>Generic Design Methods</a:t>
            </a:r>
          </a:p>
          <a:p>
            <a:r>
              <a:rPr lang="en-US" sz="3600" b="1" dirty="0">
                <a:solidFill>
                  <a:schemeClr val="accent2"/>
                </a:solidFill>
              </a:rPr>
              <a:t>Architectural Views &amp; Styles</a:t>
            </a:r>
          </a:p>
        </p:txBody>
      </p:sp>
      <p:pic>
        <p:nvPicPr>
          <p:cNvPr id="2" name="Picture 1">
            <a:extLst>
              <a:ext uri="{FF2B5EF4-FFF2-40B4-BE49-F238E27FC236}">
                <a16:creationId xmlns:a16="http://schemas.microsoft.com/office/drawing/2014/main" id="{DDBCDA55-C7EA-48EB-BA4B-9BD108D67DF9}"/>
              </a:ext>
            </a:extLst>
          </p:cNvPr>
          <p:cNvPicPr>
            <a:picLocks noChangeAspect="1"/>
          </p:cNvPicPr>
          <p:nvPr/>
        </p:nvPicPr>
        <p:blipFill>
          <a:blip r:embed="rId2"/>
          <a:stretch>
            <a:fillRect/>
          </a:stretch>
        </p:blipFill>
        <p:spPr>
          <a:xfrm>
            <a:off x="6291926" y="2782669"/>
            <a:ext cx="5057392" cy="2460990"/>
          </a:xfrm>
          <a:prstGeom prst="rect">
            <a:avLst/>
          </a:prstGeom>
        </p:spPr>
      </p:pic>
    </p:spTree>
    <p:extLst>
      <p:ext uri="{BB962C8B-B14F-4D97-AF65-F5344CB8AC3E}">
        <p14:creationId xmlns:p14="http://schemas.microsoft.com/office/powerpoint/2010/main" val="3458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C895C-4598-475C-8785-AEB5DC32CA8F}"/>
              </a:ext>
            </a:extLst>
          </p:cNvPr>
          <p:cNvSpPr>
            <a:spLocks noGrp="1"/>
          </p:cNvSpPr>
          <p:nvPr>
            <p:ph type="title" idx="4294967295"/>
          </p:nvPr>
        </p:nvSpPr>
        <p:spPr>
          <a:xfrm>
            <a:off x="124513" y="529019"/>
            <a:ext cx="5694396" cy="558800"/>
          </a:xfrm>
        </p:spPr>
        <p:txBody>
          <a:bodyPr>
            <a:normAutofit/>
          </a:bodyPr>
          <a:lstStyle/>
          <a:p>
            <a:r>
              <a:rPr lang="en-IN" sz="2400" b="1" dirty="0">
                <a:solidFill>
                  <a:schemeClr val="accent2"/>
                </a:solidFill>
                <a:latin typeface="+mn-lt"/>
              </a:rPr>
              <a:t>Architectural Views</a:t>
            </a:r>
            <a:endParaRPr lang="en-US" sz="2800" b="1" dirty="0">
              <a:solidFill>
                <a:schemeClr val="accent2"/>
              </a:solidFill>
              <a:latin typeface="+mn-lt"/>
            </a:endParaRPr>
          </a:p>
        </p:txBody>
      </p:sp>
      <p:sp>
        <p:nvSpPr>
          <p:cNvPr id="5" name="Rectangle 3">
            <a:extLst>
              <a:ext uri="{FF2B5EF4-FFF2-40B4-BE49-F238E27FC236}">
                <a16:creationId xmlns:a16="http://schemas.microsoft.com/office/drawing/2014/main" id="{D35A0CD1-BE02-4469-A57C-5B2626205F5A}"/>
              </a:ext>
            </a:extLst>
          </p:cNvPr>
          <p:cNvSpPr txBox="1">
            <a:spLocks noChangeArrowheads="1"/>
          </p:cNvSpPr>
          <p:nvPr/>
        </p:nvSpPr>
        <p:spPr>
          <a:xfrm>
            <a:off x="198567" y="1268299"/>
            <a:ext cx="7224093" cy="5504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600"/>
              </a:spcBef>
              <a:buClr>
                <a:srgbClr val="808080"/>
              </a:buClr>
              <a:buSzPct val="80000"/>
              <a:buNone/>
            </a:pPr>
            <a:endParaRPr lang="en-US" b="1" kern="0" dirty="0">
              <a:cs typeface="Calibri" panose="020F0502020204030204" pitchFamily="34" charset="0"/>
            </a:endParaRPr>
          </a:p>
        </p:txBody>
      </p:sp>
      <p:sp>
        <p:nvSpPr>
          <p:cNvPr id="4" name="TextBox 3">
            <a:extLst>
              <a:ext uri="{FF2B5EF4-FFF2-40B4-BE49-F238E27FC236}">
                <a16:creationId xmlns:a16="http://schemas.microsoft.com/office/drawing/2014/main" id="{03C6DC5C-57B0-49A8-938A-4A769103CEE1}"/>
              </a:ext>
            </a:extLst>
          </p:cNvPr>
          <p:cNvSpPr txBox="1"/>
          <p:nvPr/>
        </p:nvSpPr>
        <p:spPr>
          <a:xfrm>
            <a:off x="124514" y="1087819"/>
            <a:ext cx="11493745" cy="5093702"/>
          </a:xfrm>
          <a:prstGeom prst="rect">
            <a:avLst/>
          </a:prstGeom>
          <a:noFill/>
        </p:spPr>
        <p:txBody>
          <a:bodyPr wrap="square" rtlCol="0">
            <a:spAutoFit/>
          </a:bodyPr>
          <a:lstStyle/>
          <a:p>
            <a:pPr>
              <a:lnSpc>
                <a:spcPct val="130000"/>
              </a:lnSpc>
              <a:spcBef>
                <a:spcPts val="600"/>
              </a:spcBef>
              <a:spcAft>
                <a:spcPts val="600"/>
              </a:spcAft>
              <a:buClr>
                <a:srgbClr val="0070C0"/>
              </a:buClr>
              <a:buSzPct val="100000"/>
            </a:pPr>
            <a:r>
              <a:rPr lang="en-US" altLang="en-US" sz="2400" dirty="0"/>
              <a:t>There are 4 ways architectural elements can be viewed</a:t>
            </a:r>
          </a:p>
          <a:p>
            <a:pPr marL="342900" indent="-342900">
              <a:lnSpc>
                <a:spcPct val="120000"/>
              </a:lnSpc>
              <a:buClr>
                <a:srgbClr val="0070C0"/>
              </a:buClr>
              <a:buSzPct val="100000"/>
              <a:buFont typeface="+mj-lt"/>
              <a:buAutoNum type="arabicPeriod"/>
            </a:pPr>
            <a:r>
              <a:rPr lang="en-US" altLang="en-US" sz="2400" b="1" dirty="0"/>
              <a:t>As a Structure of Modules (or Module View point)</a:t>
            </a:r>
          </a:p>
          <a:p>
            <a:pPr marL="731520" indent="-365760" algn="just">
              <a:spcBef>
                <a:spcPts val="400"/>
              </a:spcBef>
              <a:buFont typeface="Wingdings" panose="05000000000000000000" pitchFamily="2" charset="2"/>
              <a:buChar char="§"/>
            </a:pPr>
            <a:r>
              <a:rPr lang="en-GB" sz="2400" dirty="0"/>
              <a:t>Modules are units of  (code) Implementation with some functional responsibility</a:t>
            </a:r>
          </a:p>
          <a:p>
            <a:pPr marL="731520" indent="-365760" algn="just">
              <a:spcBef>
                <a:spcPts val="400"/>
              </a:spcBef>
              <a:buFont typeface="Wingdings" panose="05000000000000000000" pitchFamily="2" charset="2"/>
              <a:buChar char="§"/>
            </a:pPr>
            <a:r>
              <a:rPr lang="en-GB" sz="2400" dirty="0"/>
              <a:t>Structure the system as a set of code units (modules)</a:t>
            </a:r>
          </a:p>
          <a:p>
            <a:pPr marL="731520" indent="-365760" algn="just">
              <a:spcBef>
                <a:spcPts val="400"/>
              </a:spcBef>
              <a:buFont typeface="Wingdings" panose="05000000000000000000" pitchFamily="2" charset="2"/>
              <a:buChar char="§"/>
            </a:pPr>
            <a:r>
              <a:rPr lang="en-US" sz="2400" dirty="0"/>
              <a:t>An Architect enumerates what the units of software will have to do and assigns each item to a module</a:t>
            </a:r>
          </a:p>
          <a:p>
            <a:pPr marL="731520" indent="-365760" algn="just">
              <a:spcBef>
                <a:spcPts val="400"/>
              </a:spcBef>
              <a:buFont typeface="Wingdings" panose="05000000000000000000" pitchFamily="2" charset="2"/>
              <a:buChar char="§"/>
            </a:pPr>
            <a:r>
              <a:rPr lang="en-US" sz="2400" dirty="0"/>
              <a:t>The larger modules may be decomposed to sub-modules of the acceptable fine level by ensuring that likely changes fall within the purview of at most a few small modules.</a:t>
            </a:r>
          </a:p>
          <a:p>
            <a:pPr marL="731520" indent="-365760" algn="just">
              <a:spcBef>
                <a:spcPts val="400"/>
              </a:spcBef>
              <a:buFont typeface="Wingdings" panose="05000000000000000000" pitchFamily="2" charset="2"/>
              <a:buChar char="§"/>
            </a:pPr>
            <a:r>
              <a:rPr lang="en-US" sz="2400" dirty="0"/>
              <a:t>It is often used as the basis for the development project's organization and deliverables like documentation.</a:t>
            </a:r>
          </a:p>
          <a:p>
            <a:pPr marL="731520" indent="-365760" algn="just">
              <a:spcBef>
                <a:spcPts val="400"/>
              </a:spcBef>
              <a:buFont typeface="Wingdings" panose="05000000000000000000" pitchFamily="2" charset="2"/>
              <a:buChar char="§"/>
            </a:pPr>
            <a:r>
              <a:rPr lang="en-US" sz="2400" dirty="0"/>
              <a:t>There is less emphasis on how the resulting software manifests itself at runtime</a:t>
            </a:r>
          </a:p>
        </p:txBody>
      </p:sp>
    </p:spTree>
    <p:extLst>
      <p:ext uri="{BB962C8B-B14F-4D97-AF65-F5344CB8AC3E}">
        <p14:creationId xmlns:p14="http://schemas.microsoft.com/office/powerpoint/2010/main" val="137410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C895C-4598-475C-8785-AEB5DC32CA8F}"/>
              </a:ext>
            </a:extLst>
          </p:cNvPr>
          <p:cNvSpPr>
            <a:spLocks noGrp="1"/>
          </p:cNvSpPr>
          <p:nvPr>
            <p:ph type="title" idx="4294967295"/>
          </p:nvPr>
        </p:nvSpPr>
        <p:spPr>
          <a:xfrm>
            <a:off x="124513" y="529019"/>
            <a:ext cx="5694396" cy="558800"/>
          </a:xfrm>
        </p:spPr>
        <p:txBody>
          <a:bodyPr>
            <a:normAutofit/>
          </a:bodyPr>
          <a:lstStyle/>
          <a:p>
            <a:r>
              <a:rPr lang="en-IN" sz="2400" b="1" dirty="0">
                <a:solidFill>
                  <a:schemeClr val="accent2"/>
                </a:solidFill>
                <a:latin typeface="+mn-lt"/>
              </a:rPr>
              <a:t>Architectural Views</a:t>
            </a:r>
            <a:endParaRPr lang="en-US" sz="2800" b="1" dirty="0">
              <a:solidFill>
                <a:schemeClr val="accent2"/>
              </a:solidFill>
              <a:latin typeface="+mn-lt"/>
            </a:endParaRPr>
          </a:p>
        </p:txBody>
      </p:sp>
      <p:sp>
        <p:nvSpPr>
          <p:cNvPr id="5" name="Rectangle 3">
            <a:extLst>
              <a:ext uri="{FF2B5EF4-FFF2-40B4-BE49-F238E27FC236}">
                <a16:creationId xmlns:a16="http://schemas.microsoft.com/office/drawing/2014/main" id="{D35A0CD1-BE02-4469-A57C-5B2626205F5A}"/>
              </a:ext>
            </a:extLst>
          </p:cNvPr>
          <p:cNvSpPr txBox="1">
            <a:spLocks noChangeArrowheads="1"/>
          </p:cNvSpPr>
          <p:nvPr/>
        </p:nvSpPr>
        <p:spPr>
          <a:xfrm>
            <a:off x="198567" y="1268299"/>
            <a:ext cx="7224093" cy="5504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600"/>
              </a:spcBef>
              <a:buClr>
                <a:srgbClr val="808080"/>
              </a:buClr>
              <a:buSzPct val="80000"/>
              <a:buNone/>
            </a:pPr>
            <a:endParaRPr lang="en-US" b="1" kern="0" dirty="0">
              <a:cs typeface="Calibri" panose="020F0502020204030204" pitchFamily="34" charset="0"/>
            </a:endParaRPr>
          </a:p>
        </p:txBody>
      </p:sp>
      <p:sp>
        <p:nvSpPr>
          <p:cNvPr id="4" name="TextBox 3">
            <a:extLst>
              <a:ext uri="{FF2B5EF4-FFF2-40B4-BE49-F238E27FC236}">
                <a16:creationId xmlns:a16="http://schemas.microsoft.com/office/drawing/2014/main" id="{03C6DC5C-57B0-49A8-938A-4A769103CEE1}"/>
              </a:ext>
            </a:extLst>
          </p:cNvPr>
          <p:cNvSpPr txBox="1"/>
          <p:nvPr/>
        </p:nvSpPr>
        <p:spPr>
          <a:xfrm>
            <a:off x="198567" y="1186335"/>
            <a:ext cx="10767605" cy="4485330"/>
          </a:xfrm>
          <a:prstGeom prst="rect">
            <a:avLst/>
          </a:prstGeom>
          <a:noFill/>
        </p:spPr>
        <p:txBody>
          <a:bodyPr wrap="square" rtlCol="0">
            <a:spAutoFit/>
          </a:bodyPr>
          <a:lstStyle/>
          <a:p>
            <a:pPr marL="365760" indent="-365760">
              <a:lnSpc>
                <a:spcPct val="120000"/>
              </a:lnSpc>
              <a:buClr>
                <a:srgbClr val="0070C0"/>
              </a:buClr>
              <a:buSzPct val="100000"/>
              <a:buFont typeface="+mj-lt"/>
              <a:buAutoNum type="arabicPeriod" startAt="2"/>
            </a:pPr>
            <a:r>
              <a:rPr lang="en-US" altLang="en-US" sz="2400" b="1" dirty="0"/>
              <a:t>As a component-and connector structure (or View point)</a:t>
            </a:r>
          </a:p>
          <a:p>
            <a:pPr marL="731520" indent="-365760">
              <a:spcBef>
                <a:spcPts val="400"/>
              </a:spcBef>
              <a:buFont typeface="Wingdings" panose="05000000000000000000" pitchFamily="2" charset="2"/>
              <a:buChar char="§"/>
            </a:pPr>
            <a:r>
              <a:rPr lang="en-US" sz="2400" dirty="0"/>
              <a:t>Dynamic View of considering the system in execution or runtime</a:t>
            </a:r>
          </a:p>
          <a:p>
            <a:pPr marL="365760">
              <a:spcBef>
                <a:spcPts val="400"/>
              </a:spcBef>
            </a:pPr>
            <a:r>
              <a:rPr lang="en-US" sz="2400" dirty="0"/>
              <a:t>     E.g. Processes view which would include a set of processes</a:t>
            </a:r>
            <a:br>
              <a:rPr lang="en-US" sz="2400" dirty="0"/>
            </a:br>
            <a:r>
              <a:rPr lang="en-US" sz="2400" dirty="0"/>
              <a:t>            connected by synchronization links</a:t>
            </a:r>
          </a:p>
          <a:p>
            <a:pPr marL="365760" algn="just">
              <a:spcBef>
                <a:spcPts val="400"/>
              </a:spcBef>
            </a:pPr>
            <a:r>
              <a:rPr lang="en-US" sz="2400" b="1" dirty="0">
                <a:solidFill>
                  <a:srgbClr val="C00000"/>
                </a:solidFill>
              </a:rPr>
              <a:t>Component or Processing Element </a:t>
            </a:r>
            <a:r>
              <a:rPr lang="en-US" sz="2400" dirty="0"/>
              <a:t>is a software which converts inputs to outputs. It could do a computation or act as a server with state and operations  or something which governs a sequence of events. E.g. filter or a controller</a:t>
            </a:r>
          </a:p>
          <a:p>
            <a:pPr marL="365760" algn="just">
              <a:spcBef>
                <a:spcPts val="400"/>
              </a:spcBef>
            </a:pPr>
            <a:r>
              <a:rPr lang="en-US" sz="2400" b="1" dirty="0">
                <a:solidFill>
                  <a:srgbClr val="C00000"/>
                </a:solidFill>
              </a:rPr>
              <a:t>Data Element </a:t>
            </a:r>
            <a:r>
              <a:rPr lang="en-US" sz="2400" dirty="0"/>
              <a:t>information needed for processing or information to be processed e.g. memory with data like a DB</a:t>
            </a:r>
          </a:p>
          <a:p>
            <a:pPr marL="365760" algn="just">
              <a:spcBef>
                <a:spcPts val="400"/>
              </a:spcBef>
            </a:pPr>
            <a:r>
              <a:rPr lang="en-US" sz="2400" b="1" dirty="0">
                <a:solidFill>
                  <a:srgbClr val="C00000"/>
                </a:solidFill>
              </a:rPr>
              <a:t>Connecting Element </a:t>
            </a:r>
            <a:r>
              <a:rPr lang="en-US" sz="2400" dirty="0"/>
              <a:t>is the glue between the components and the Data element like procedure calls, RPCs. </a:t>
            </a:r>
          </a:p>
        </p:txBody>
      </p:sp>
    </p:spTree>
    <p:extLst>
      <p:ext uri="{BB962C8B-B14F-4D97-AF65-F5344CB8AC3E}">
        <p14:creationId xmlns:p14="http://schemas.microsoft.com/office/powerpoint/2010/main" val="362948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C895C-4598-475C-8785-AEB5DC32CA8F}"/>
              </a:ext>
            </a:extLst>
          </p:cNvPr>
          <p:cNvSpPr>
            <a:spLocks noGrp="1"/>
          </p:cNvSpPr>
          <p:nvPr>
            <p:ph type="title" idx="4294967295"/>
          </p:nvPr>
        </p:nvSpPr>
        <p:spPr>
          <a:xfrm>
            <a:off x="124513" y="529019"/>
            <a:ext cx="5694396" cy="558800"/>
          </a:xfrm>
        </p:spPr>
        <p:txBody>
          <a:bodyPr>
            <a:normAutofit/>
          </a:bodyPr>
          <a:lstStyle/>
          <a:p>
            <a:r>
              <a:rPr lang="en-IN" sz="2400" b="1" dirty="0">
                <a:solidFill>
                  <a:schemeClr val="accent2"/>
                </a:solidFill>
                <a:latin typeface="+mn-lt"/>
              </a:rPr>
              <a:t>Architectural Views</a:t>
            </a:r>
            <a:endParaRPr lang="en-US" sz="2800" b="1" dirty="0">
              <a:solidFill>
                <a:schemeClr val="accent2"/>
              </a:solidFill>
              <a:latin typeface="+mn-lt"/>
            </a:endParaRPr>
          </a:p>
        </p:txBody>
      </p:sp>
      <p:sp>
        <p:nvSpPr>
          <p:cNvPr id="5" name="Rectangle 3">
            <a:extLst>
              <a:ext uri="{FF2B5EF4-FFF2-40B4-BE49-F238E27FC236}">
                <a16:creationId xmlns:a16="http://schemas.microsoft.com/office/drawing/2014/main" id="{D35A0CD1-BE02-4469-A57C-5B2626205F5A}"/>
              </a:ext>
            </a:extLst>
          </p:cNvPr>
          <p:cNvSpPr txBox="1">
            <a:spLocks noChangeArrowheads="1"/>
          </p:cNvSpPr>
          <p:nvPr/>
        </p:nvSpPr>
        <p:spPr>
          <a:xfrm>
            <a:off x="198567" y="1268299"/>
            <a:ext cx="7224093" cy="5504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600"/>
              </a:spcBef>
              <a:buClr>
                <a:srgbClr val="808080"/>
              </a:buClr>
              <a:buSzPct val="80000"/>
              <a:buNone/>
            </a:pPr>
            <a:endParaRPr lang="en-US" b="1" kern="0" dirty="0">
              <a:cs typeface="Calibri" panose="020F0502020204030204" pitchFamily="34" charset="0"/>
            </a:endParaRPr>
          </a:p>
        </p:txBody>
      </p:sp>
      <p:sp>
        <p:nvSpPr>
          <p:cNvPr id="4" name="TextBox 3">
            <a:extLst>
              <a:ext uri="{FF2B5EF4-FFF2-40B4-BE49-F238E27FC236}">
                <a16:creationId xmlns:a16="http://schemas.microsoft.com/office/drawing/2014/main" id="{03C6DC5C-57B0-49A8-938A-4A769103CEE1}"/>
              </a:ext>
            </a:extLst>
          </p:cNvPr>
          <p:cNvSpPr txBox="1"/>
          <p:nvPr/>
        </p:nvSpPr>
        <p:spPr>
          <a:xfrm>
            <a:off x="124513" y="1087819"/>
            <a:ext cx="10606240" cy="5121402"/>
          </a:xfrm>
          <a:prstGeom prst="rect">
            <a:avLst/>
          </a:prstGeom>
          <a:noFill/>
        </p:spPr>
        <p:txBody>
          <a:bodyPr wrap="square" rtlCol="0">
            <a:spAutoFit/>
          </a:bodyPr>
          <a:lstStyle/>
          <a:p>
            <a:pPr marL="365760" indent="-365760">
              <a:lnSpc>
                <a:spcPct val="120000"/>
              </a:lnSpc>
              <a:buClr>
                <a:srgbClr val="0070C0"/>
              </a:buClr>
              <a:buSzPct val="100000"/>
              <a:buFont typeface="+mj-lt"/>
              <a:buAutoNum type="arabicPeriod" startAt="3"/>
            </a:pPr>
            <a:r>
              <a:rPr lang="en-US" altLang="en-US" sz="2400" b="1" dirty="0"/>
              <a:t>As an allocation structure (or View point) includes the</a:t>
            </a:r>
          </a:p>
          <a:p>
            <a:pPr marL="365760" algn="just">
              <a:spcBef>
                <a:spcPts val="400"/>
              </a:spcBef>
            </a:pPr>
            <a:r>
              <a:rPr lang="en-US" sz="2400" b="1" dirty="0">
                <a:solidFill>
                  <a:srgbClr val="C00000"/>
                </a:solidFill>
              </a:rPr>
              <a:t>Deployment structure </a:t>
            </a:r>
            <a:r>
              <a:rPr lang="en-US" sz="2400" dirty="0"/>
              <a:t>which shows how software is assigned to the hardware elements and which communication paths are used. Relations are "allocated-to“, showing on which physical units the software elements reside, and "migrates-to" if the allocation is dynamic. This view allows an engineer to reason about performance, data integrity, availability, and security. It is of particular interest in distributed or parallel systems</a:t>
            </a:r>
          </a:p>
          <a:p>
            <a:pPr marL="365760" algn="just">
              <a:spcBef>
                <a:spcPts val="400"/>
              </a:spcBef>
            </a:pPr>
            <a:r>
              <a:rPr lang="en-US" sz="2400" b="1" dirty="0">
                <a:solidFill>
                  <a:srgbClr val="C00000"/>
                </a:solidFill>
              </a:rPr>
              <a:t>Implementation structure </a:t>
            </a:r>
            <a:r>
              <a:rPr lang="en-US" sz="2400" dirty="0"/>
              <a:t>which </a:t>
            </a:r>
            <a:r>
              <a:rPr lang="en-US" sz="2400" b="1" dirty="0"/>
              <a:t>i</a:t>
            </a:r>
            <a:r>
              <a:rPr lang="en-US" sz="2400" dirty="0"/>
              <a:t>ndicates how software is mapped onto file structures in the system's development, integration, or configuration control environments</a:t>
            </a:r>
          </a:p>
          <a:p>
            <a:pPr marL="365760" algn="just">
              <a:spcBef>
                <a:spcPts val="400"/>
              </a:spcBef>
            </a:pPr>
            <a:r>
              <a:rPr lang="en-US" sz="2400" b="1" dirty="0">
                <a:solidFill>
                  <a:srgbClr val="C00000"/>
                </a:solidFill>
              </a:rPr>
              <a:t>Work Assignment structure </a:t>
            </a:r>
            <a:r>
              <a:rPr lang="en-US" sz="2400" dirty="0"/>
              <a:t>which shows who is doing what and helps to determine which knowledge is needed where. E.g. Functional commonality to a single team. </a:t>
            </a:r>
          </a:p>
        </p:txBody>
      </p:sp>
    </p:spTree>
    <p:extLst>
      <p:ext uri="{BB962C8B-B14F-4D97-AF65-F5344CB8AC3E}">
        <p14:creationId xmlns:p14="http://schemas.microsoft.com/office/powerpoint/2010/main" val="182697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C895C-4598-475C-8785-AEB5DC32CA8F}"/>
              </a:ext>
            </a:extLst>
          </p:cNvPr>
          <p:cNvSpPr>
            <a:spLocks noGrp="1"/>
          </p:cNvSpPr>
          <p:nvPr>
            <p:ph type="title" idx="4294967295"/>
          </p:nvPr>
        </p:nvSpPr>
        <p:spPr>
          <a:xfrm>
            <a:off x="124513" y="529019"/>
            <a:ext cx="5694396" cy="558800"/>
          </a:xfrm>
        </p:spPr>
        <p:txBody>
          <a:bodyPr>
            <a:normAutofit/>
          </a:bodyPr>
          <a:lstStyle/>
          <a:p>
            <a:r>
              <a:rPr lang="en-IN" sz="2400" b="1" dirty="0">
                <a:solidFill>
                  <a:schemeClr val="accent2"/>
                </a:solidFill>
                <a:latin typeface="+mn-lt"/>
              </a:rPr>
              <a:t>Architectural Views</a:t>
            </a:r>
            <a:endParaRPr lang="en-US" sz="2800" b="1" dirty="0">
              <a:solidFill>
                <a:schemeClr val="accent2"/>
              </a:solidFill>
              <a:latin typeface="+mn-lt"/>
            </a:endParaRPr>
          </a:p>
        </p:txBody>
      </p:sp>
      <p:sp>
        <p:nvSpPr>
          <p:cNvPr id="5" name="Rectangle 3">
            <a:extLst>
              <a:ext uri="{FF2B5EF4-FFF2-40B4-BE49-F238E27FC236}">
                <a16:creationId xmlns:a16="http://schemas.microsoft.com/office/drawing/2014/main" id="{D35A0CD1-BE02-4469-A57C-5B2626205F5A}"/>
              </a:ext>
            </a:extLst>
          </p:cNvPr>
          <p:cNvSpPr txBox="1">
            <a:spLocks noChangeArrowheads="1"/>
          </p:cNvSpPr>
          <p:nvPr/>
        </p:nvSpPr>
        <p:spPr>
          <a:xfrm>
            <a:off x="198567" y="1268299"/>
            <a:ext cx="7224093" cy="5504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600"/>
              </a:spcBef>
              <a:buClr>
                <a:srgbClr val="808080"/>
              </a:buClr>
              <a:buSzPct val="80000"/>
              <a:buNone/>
            </a:pPr>
            <a:endParaRPr lang="en-US" b="1" kern="0" dirty="0">
              <a:cs typeface="Calibri" panose="020F0502020204030204" pitchFamily="34" charset="0"/>
            </a:endParaRPr>
          </a:p>
        </p:txBody>
      </p:sp>
      <p:sp>
        <p:nvSpPr>
          <p:cNvPr id="4" name="TextBox 3">
            <a:extLst>
              <a:ext uri="{FF2B5EF4-FFF2-40B4-BE49-F238E27FC236}">
                <a16:creationId xmlns:a16="http://schemas.microsoft.com/office/drawing/2014/main" id="{03C6DC5C-57B0-49A8-938A-4A769103CEE1}"/>
              </a:ext>
            </a:extLst>
          </p:cNvPr>
          <p:cNvSpPr txBox="1"/>
          <p:nvPr/>
        </p:nvSpPr>
        <p:spPr>
          <a:xfrm>
            <a:off x="198567" y="1163628"/>
            <a:ext cx="11410233" cy="5270354"/>
          </a:xfrm>
          <a:prstGeom prst="rect">
            <a:avLst/>
          </a:prstGeom>
          <a:noFill/>
        </p:spPr>
        <p:txBody>
          <a:bodyPr wrap="square" rtlCol="0">
            <a:spAutoFit/>
          </a:bodyPr>
          <a:lstStyle/>
          <a:p>
            <a:pPr marL="365760" indent="-365760">
              <a:lnSpc>
                <a:spcPct val="120000"/>
              </a:lnSpc>
              <a:buClr>
                <a:srgbClr val="0070C0"/>
              </a:buClr>
              <a:buSzPct val="100000"/>
              <a:buFont typeface="+mj-lt"/>
              <a:buAutoNum type="arabicPeriod" startAt="4"/>
            </a:pPr>
            <a:r>
              <a:rPr lang="en-US" altLang="en-US" sz="2400" b="1" dirty="0"/>
              <a:t>Krutchens (4+1 View) or model</a:t>
            </a:r>
          </a:p>
          <a:p>
            <a:pPr marL="548640" lvl="1" indent="-182880">
              <a:lnSpc>
                <a:spcPct val="110000"/>
              </a:lnSpc>
              <a:spcBef>
                <a:spcPts val="600"/>
              </a:spcBef>
              <a:buClr>
                <a:schemeClr val="tx2"/>
              </a:buClr>
              <a:buFont typeface="Wingdings" panose="05000000000000000000" pitchFamily="2" charset="2"/>
              <a:buChar char="§"/>
            </a:pPr>
            <a:r>
              <a:rPr lang="en-US" sz="2400" b="1" dirty="0">
                <a:solidFill>
                  <a:srgbClr val="0070C0"/>
                </a:solidFill>
                <a:cs typeface="Aparajita" panose="020B0604020202020204" pitchFamily="34" charset="0"/>
              </a:rPr>
              <a:t>Use case view </a:t>
            </a:r>
            <a:r>
              <a:rPr lang="en-US" sz="2400" dirty="0">
                <a:cs typeface="Aparajita" panose="020B0604020202020204" pitchFamily="34" charset="0"/>
              </a:rPr>
              <a:t>(exposing the requirements</a:t>
            </a:r>
            <a:br>
              <a:rPr lang="en-US" sz="2400" dirty="0">
                <a:cs typeface="Aparajita" panose="020B0604020202020204" pitchFamily="34" charset="0"/>
              </a:rPr>
            </a:br>
            <a:r>
              <a:rPr lang="en-US" sz="2400" dirty="0">
                <a:cs typeface="Aparajita" panose="020B0604020202020204" pitchFamily="34" charset="0"/>
              </a:rPr>
              <a:t>of the system or the scenarios)</a:t>
            </a:r>
          </a:p>
          <a:p>
            <a:pPr marL="548640" lvl="1" indent="-182880">
              <a:lnSpc>
                <a:spcPct val="110000"/>
              </a:lnSpc>
              <a:spcBef>
                <a:spcPts val="1200"/>
              </a:spcBef>
              <a:buClr>
                <a:schemeClr val="tx2"/>
              </a:buClr>
              <a:buFont typeface="Wingdings" panose="05000000000000000000" pitchFamily="2" charset="2"/>
              <a:buChar char="§"/>
            </a:pPr>
            <a:r>
              <a:rPr lang="en-US" sz="2400" b="1" dirty="0">
                <a:solidFill>
                  <a:srgbClr val="0070C0"/>
                </a:solidFill>
                <a:cs typeface="Aparajita" panose="020B0604020202020204" pitchFamily="34" charset="0"/>
              </a:rPr>
              <a:t>Design view </a:t>
            </a:r>
            <a:r>
              <a:rPr lang="en-US" sz="2400" dirty="0">
                <a:cs typeface="Aparajita" panose="020B0604020202020204" pitchFamily="34" charset="0"/>
              </a:rPr>
              <a:t>(exposes vocabulary of the problem space and the solution space) Class Diagrams, Sequence diagrams etc. </a:t>
            </a:r>
          </a:p>
          <a:p>
            <a:pPr marL="548640" lvl="1" indent="-182880">
              <a:lnSpc>
                <a:spcPct val="110000"/>
              </a:lnSpc>
              <a:spcBef>
                <a:spcPts val="1200"/>
              </a:spcBef>
              <a:buClr>
                <a:schemeClr val="tx2"/>
              </a:buClr>
              <a:buFont typeface="Wingdings" panose="05000000000000000000" pitchFamily="2" charset="2"/>
              <a:buChar char="§"/>
            </a:pPr>
            <a:r>
              <a:rPr lang="en-US" sz="2400" b="1" dirty="0">
                <a:solidFill>
                  <a:srgbClr val="0070C0"/>
                </a:solidFill>
                <a:cs typeface="Aparajita" panose="020B0604020202020204" pitchFamily="34" charset="0"/>
              </a:rPr>
              <a:t>Process view </a:t>
            </a:r>
            <a:r>
              <a:rPr lang="en-US" sz="2400" dirty="0">
                <a:cs typeface="Aparajita" panose="020B0604020202020204" pitchFamily="34" charset="0"/>
              </a:rPr>
              <a:t>encompasses the dynamic aspects or the runtime behavior of the system. Threads and processes that form the systems. Addresses performance, Concurrency etc.</a:t>
            </a:r>
          </a:p>
          <a:p>
            <a:pPr marL="548640" lvl="1" indent="-182880">
              <a:lnSpc>
                <a:spcPct val="110000"/>
              </a:lnSpc>
              <a:spcBef>
                <a:spcPts val="1200"/>
              </a:spcBef>
              <a:buClr>
                <a:schemeClr val="tx2"/>
              </a:buClr>
              <a:buFont typeface="Wingdings" panose="05000000000000000000" pitchFamily="2" charset="2"/>
              <a:buChar char="§"/>
            </a:pPr>
            <a:r>
              <a:rPr lang="en-US" sz="2400" b="1" dirty="0">
                <a:solidFill>
                  <a:srgbClr val="0070C0"/>
                </a:solidFill>
                <a:cs typeface="Aparajita" panose="020B0604020202020204" pitchFamily="34" charset="0"/>
              </a:rPr>
              <a:t>Implementation view </a:t>
            </a:r>
            <a:r>
              <a:rPr lang="en-US" sz="2400" dirty="0">
                <a:cs typeface="Aparajita" panose="020B0604020202020204" pitchFamily="34" charset="0"/>
              </a:rPr>
              <a:t>(addresses the realization of the system. UML diagrams like package diagrams are used)</a:t>
            </a:r>
          </a:p>
          <a:p>
            <a:pPr marL="548640" lvl="1" indent="-182880">
              <a:lnSpc>
                <a:spcPct val="110000"/>
              </a:lnSpc>
              <a:spcBef>
                <a:spcPts val="1200"/>
              </a:spcBef>
              <a:buClr>
                <a:schemeClr val="tx2"/>
              </a:buClr>
              <a:buFont typeface="Wingdings" panose="05000000000000000000" pitchFamily="2" charset="2"/>
              <a:buChar char="§"/>
            </a:pPr>
            <a:r>
              <a:rPr lang="en-US" sz="2400" b="1" dirty="0">
                <a:solidFill>
                  <a:srgbClr val="0070C0"/>
                </a:solidFill>
                <a:cs typeface="Aparajita" panose="020B0604020202020204" pitchFamily="34" charset="0"/>
              </a:rPr>
              <a:t>Deployment view </a:t>
            </a:r>
            <a:r>
              <a:rPr lang="en-US" sz="2400" dirty="0">
                <a:cs typeface="Aparajita" panose="020B0604020202020204" pitchFamily="34" charset="0"/>
              </a:rPr>
              <a:t>(focuses on system engineering issues)</a:t>
            </a:r>
          </a:p>
        </p:txBody>
      </p:sp>
      <p:pic>
        <p:nvPicPr>
          <p:cNvPr id="6" name="Picture 5">
            <a:extLst>
              <a:ext uri="{FF2B5EF4-FFF2-40B4-BE49-F238E27FC236}">
                <a16:creationId xmlns:a16="http://schemas.microsoft.com/office/drawing/2014/main" id="{555ED242-3C03-4A08-AFBB-348D2B3CE6F5}"/>
              </a:ext>
            </a:extLst>
          </p:cNvPr>
          <p:cNvPicPr>
            <a:picLocks noChangeAspect="1"/>
          </p:cNvPicPr>
          <p:nvPr/>
        </p:nvPicPr>
        <p:blipFill>
          <a:blip r:embed="rId2"/>
          <a:stretch>
            <a:fillRect/>
          </a:stretch>
        </p:blipFill>
        <p:spPr>
          <a:xfrm>
            <a:off x="6725653" y="84918"/>
            <a:ext cx="3886200" cy="2157420"/>
          </a:xfrm>
          <a:prstGeom prst="rect">
            <a:avLst/>
          </a:prstGeom>
        </p:spPr>
      </p:pic>
      <p:sp>
        <p:nvSpPr>
          <p:cNvPr id="7" name="TextBox 6">
            <a:extLst>
              <a:ext uri="{FF2B5EF4-FFF2-40B4-BE49-F238E27FC236}">
                <a16:creationId xmlns:a16="http://schemas.microsoft.com/office/drawing/2014/main" id="{E9FA37CA-2807-47F1-B203-EE48B07D6CBF}"/>
              </a:ext>
            </a:extLst>
          </p:cNvPr>
          <p:cNvSpPr txBox="1"/>
          <p:nvPr/>
        </p:nvSpPr>
        <p:spPr>
          <a:xfrm>
            <a:off x="6907138" y="537435"/>
            <a:ext cx="1522468" cy="276999"/>
          </a:xfrm>
          <a:prstGeom prst="rect">
            <a:avLst/>
          </a:prstGeom>
          <a:noFill/>
        </p:spPr>
        <p:txBody>
          <a:bodyPr wrap="none" rtlCol="0">
            <a:spAutoFit/>
          </a:bodyPr>
          <a:lstStyle/>
          <a:p>
            <a:r>
              <a:rPr lang="en-US" sz="1200" b="1" dirty="0">
                <a:solidFill>
                  <a:srgbClr val="FF0000"/>
                </a:solidFill>
                <a:latin typeface="Arial Black" pitchFamily="34" charset="0"/>
                <a:cs typeface="Arial" pitchFamily="34" charset="0"/>
              </a:rPr>
              <a:t>Or Logical View</a:t>
            </a:r>
          </a:p>
        </p:txBody>
      </p:sp>
      <p:sp>
        <p:nvSpPr>
          <p:cNvPr id="8" name="TextBox 7">
            <a:extLst>
              <a:ext uri="{FF2B5EF4-FFF2-40B4-BE49-F238E27FC236}">
                <a16:creationId xmlns:a16="http://schemas.microsoft.com/office/drawing/2014/main" id="{DAEB37AB-17E6-491E-B199-18327A88FBE1}"/>
              </a:ext>
            </a:extLst>
          </p:cNvPr>
          <p:cNvSpPr txBox="1"/>
          <p:nvPr/>
        </p:nvSpPr>
        <p:spPr>
          <a:xfrm>
            <a:off x="9027995" y="1810884"/>
            <a:ext cx="1617046" cy="276999"/>
          </a:xfrm>
          <a:prstGeom prst="rect">
            <a:avLst/>
          </a:prstGeom>
          <a:noFill/>
        </p:spPr>
        <p:txBody>
          <a:bodyPr wrap="none" rtlCol="0">
            <a:spAutoFit/>
          </a:bodyPr>
          <a:lstStyle/>
          <a:p>
            <a:r>
              <a:rPr lang="en-US" sz="1200" b="1" dirty="0">
                <a:solidFill>
                  <a:srgbClr val="FF0000"/>
                </a:solidFill>
                <a:latin typeface="Arial Black" pitchFamily="34" charset="0"/>
                <a:cs typeface="Arial" pitchFamily="34" charset="0"/>
              </a:rPr>
              <a:t>Or Physical View</a:t>
            </a:r>
          </a:p>
        </p:txBody>
      </p:sp>
      <p:sp>
        <p:nvSpPr>
          <p:cNvPr id="9" name="TextBox 8">
            <a:extLst>
              <a:ext uri="{FF2B5EF4-FFF2-40B4-BE49-F238E27FC236}">
                <a16:creationId xmlns:a16="http://schemas.microsoft.com/office/drawing/2014/main" id="{E9478691-B467-4EB5-B819-D45544DBE8E2}"/>
              </a:ext>
            </a:extLst>
          </p:cNvPr>
          <p:cNvSpPr txBox="1"/>
          <p:nvPr/>
        </p:nvSpPr>
        <p:spPr>
          <a:xfrm>
            <a:off x="9082203" y="675934"/>
            <a:ext cx="1529650" cy="461665"/>
          </a:xfrm>
          <a:prstGeom prst="rect">
            <a:avLst/>
          </a:prstGeom>
          <a:noFill/>
        </p:spPr>
        <p:txBody>
          <a:bodyPr wrap="none" rtlCol="0">
            <a:spAutoFit/>
          </a:bodyPr>
          <a:lstStyle/>
          <a:p>
            <a:r>
              <a:rPr lang="en-US" sz="1200" b="1" dirty="0">
                <a:solidFill>
                  <a:srgbClr val="FF0000"/>
                </a:solidFill>
                <a:latin typeface="Arial Black" pitchFamily="34" charset="0"/>
                <a:cs typeface="Arial" pitchFamily="34" charset="0"/>
              </a:rPr>
              <a:t>Or Development</a:t>
            </a:r>
            <a:br>
              <a:rPr lang="en-US" sz="1200" b="1" dirty="0">
                <a:solidFill>
                  <a:srgbClr val="FF0000"/>
                </a:solidFill>
                <a:latin typeface="Arial Black" pitchFamily="34" charset="0"/>
                <a:cs typeface="Arial" pitchFamily="34" charset="0"/>
              </a:rPr>
            </a:br>
            <a:r>
              <a:rPr lang="en-US" sz="1200" b="1" dirty="0">
                <a:solidFill>
                  <a:srgbClr val="FF0000"/>
                </a:solidFill>
                <a:latin typeface="Arial Black" pitchFamily="34" charset="0"/>
                <a:cs typeface="Arial" pitchFamily="34" charset="0"/>
              </a:rPr>
              <a:t>      View</a:t>
            </a:r>
          </a:p>
        </p:txBody>
      </p:sp>
    </p:spTree>
    <p:extLst>
      <p:ext uri="{BB962C8B-B14F-4D97-AF65-F5344CB8AC3E}">
        <p14:creationId xmlns:p14="http://schemas.microsoft.com/office/powerpoint/2010/main" val="344938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DD8DCC0-549E-48DB-8CCA-E3FF8FBDEBF0}"/>
              </a:ext>
            </a:extLst>
          </p:cNvPr>
          <p:cNvGrpSpPr/>
          <p:nvPr/>
        </p:nvGrpSpPr>
        <p:grpSpPr>
          <a:xfrm>
            <a:off x="313844" y="349466"/>
            <a:ext cx="11518407" cy="6218388"/>
            <a:chOff x="313844" y="349466"/>
            <a:chExt cx="11518407" cy="6218388"/>
          </a:xfrm>
          <a:solidFill>
            <a:schemeClr val="accent2">
              <a:lumMod val="60000"/>
              <a:lumOff val="40000"/>
            </a:schemeClr>
          </a:solidFill>
        </p:grpSpPr>
        <p:sp>
          <p:nvSpPr>
            <p:cNvPr id="24" name="Rectangle 23">
              <a:extLst>
                <a:ext uri="{FF2B5EF4-FFF2-40B4-BE49-F238E27FC236}">
                  <a16:creationId xmlns:a16="http://schemas.microsoft.com/office/drawing/2014/main" id="{B895392A-2454-40A6-9F7C-BC20D3A463EB}"/>
                </a:ext>
              </a:extLst>
            </p:cNvPr>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DC7604FF-DE88-44B6-A0D9-723028500B8B}"/>
                </a:ext>
              </a:extLst>
            </p:cNvPr>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35F4DC18-13F2-43D2-9B15-157998AF1875}"/>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4375A76-1BF8-4628-B0FE-78E1BEB569B2}"/>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84292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EEE5C4-D1E2-41F1-9495-840AC5F531D5}" type="slidenum">
              <a:rPr lang="nl-NL"/>
              <a:pPr/>
              <a:t>3</a:t>
            </a:fld>
            <a:endParaRPr lang="nl-NL"/>
          </a:p>
        </p:txBody>
      </p:sp>
      <p:sp>
        <p:nvSpPr>
          <p:cNvPr id="6" name="TextBox 5">
            <a:extLst>
              <a:ext uri="{FF2B5EF4-FFF2-40B4-BE49-F238E27FC236}">
                <a16:creationId xmlns:a16="http://schemas.microsoft.com/office/drawing/2014/main" id="{A4CB5D90-2EAC-4A1B-8029-65B8F85B166F}"/>
              </a:ext>
            </a:extLst>
          </p:cNvPr>
          <p:cNvSpPr txBox="1"/>
          <p:nvPr/>
        </p:nvSpPr>
        <p:spPr>
          <a:xfrm>
            <a:off x="1004046" y="2213846"/>
            <a:ext cx="10349753" cy="1569660"/>
          </a:xfrm>
          <a:prstGeom prst="rect">
            <a:avLst/>
          </a:prstGeom>
          <a:noFill/>
        </p:spPr>
        <p:txBody>
          <a:bodyPr wrap="square">
            <a:spAutoFit/>
          </a:bodyPr>
          <a:lstStyle/>
          <a:p>
            <a:r>
              <a:rPr lang="en-US" sz="3200" b="1" dirty="0">
                <a:solidFill>
                  <a:schemeClr val="accent2"/>
                </a:solidFill>
                <a:latin typeface="+mn-lt"/>
              </a:rPr>
              <a:t>Recap – Discussions on Architectural Approach or Model </a:t>
            </a:r>
          </a:p>
          <a:p>
            <a:r>
              <a:rPr lang="en-US" sz="3200" b="1" dirty="0">
                <a:solidFill>
                  <a:schemeClr val="accent2"/>
                </a:solidFill>
              </a:rPr>
              <a:t>                                    </a:t>
            </a:r>
            <a:r>
              <a:rPr lang="en-US" sz="3200" b="1" dirty="0">
                <a:solidFill>
                  <a:schemeClr val="accent2"/>
                </a:solidFill>
                <a:latin typeface="+mn-lt"/>
              </a:rPr>
              <a:t>&amp; </a:t>
            </a:r>
          </a:p>
          <a:p>
            <a:r>
              <a:rPr lang="en-US" sz="3200" b="1" dirty="0">
                <a:solidFill>
                  <a:schemeClr val="accent2"/>
                </a:solidFill>
              </a:rPr>
              <a:t>                     </a:t>
            </a:r>
            <a:r>
              <a:rPr lang="en-US" sz="3200" b="1" dirty="0">
                <a:solidFill>
                  <a:schemeClr val="accent2"/>
                </a:solidFill>
                <a:latin typeface="+mn-lt"/>
              </a:rPr>
              <a:t>Decomposition</a:t>
            </a:r>
            <a:endParaRPr lang="en-IN" sz="3200" dirty="0"/>
          </a:p>
        </p:txBody>
      </p:sp>
    </p:spTree>
    <p:extLst>
      <p:ext uri="{BB962C8B-B14F-4D97-AF65-F5344CB8AC3E}">
        <p14:creationId xmlns:p14="http://schemas.microsoft.com/office/powerpoint/2010/main" val="152955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EEE5C4-D1E2-41F1-9495-840AC5F531D5}" type="slidenum">
              <a:rPr lang="nl-NL"/>
              <a:pPr/>
              <a:t>4</a:t>
            </a:fld>
            <a:endParaRPr lang="nl-NL"/>
          </a:p>
        </p:txBody>
      </p:sp>
      <p:sp>
        <p:nvSpPr>
          <p:cNvPr id="1270786" name="Rectangle 2"/>
          <p:cNvSpPr>
            <a:spLocks noGrp="1" noChangeArrowheads="1"/>
          </p:cNvSpPr>
          <p:nvPr>
            <p:ph type="title" idx="4294967295"/>
          </p:nvPr>
        </p:nvSpPr>
        <p:spPr>
          <a:xfrm>
            <a:off x="107578" y="505852"/>
            <a:ext cx="10515600" cy="557212"/>
          </a:xfrm>
        </p:spPr>
        <p:txBody>
          <a:bodyPr>
            <a:normAutofit/>
          </a:bodyPr>
          <a:lstStyle/>
          <a:p>
            <a:r>
              <a:rPr lang="en-US" sz="2800" b="1" dirty="0">
                <a:solidFill>
                  <a:schemeClr val="accent2"/>
                </a:solidFill>
                <a:latin typeface="+mn-lt"/>
              </a:rPr>
              <a:t>Design Methods</a:t>
            </a:r>
          </a:p>
        </p:txBody>
      </p:sp>
      <p:sp>
        <p:nvSpPr>
          <p:cNvPr id="1270787" name="Rectangle 3"/>
          <p:cNvSpPr>
            <a:spLocks noGrp="1" noChangeArrowheads="1"/>
          </p:cNvSpPr>
          <p:nvPr>
            <p:ph idx="4294967295"/>
          </p:nvPr>
        </p:nvSpPr>
        <p:spPr>
          <a:xfrm>
            <a:off x="234016" y="1334013"/>
            <a:ext cx="10515600" cy="5387462"/>
          </a:xfrm>
        </p:spPr>
        <p:txBody>
          <a:bodyPr>
            <a:normAutofit/>
          </a:bodyPr>
          <a:lstStyle/>
          <a:p>
            <a:pPr marL="274320" indent="-274320" algn="just">
              <a:lnSpc>
                <a:spcPct val="120000"/>
              </a:lnSpc>
              <a:spcBef>
                <a:spcPts val="600"/>
              </a:spcBef>
            </a:pPr>
            <a:r>
              <a:rPr lang="en-US" sz="2400" dirty="0">
                <a:cs typeface="Arial" pitchFamily="34" charset="0"/>
              </a:rPr>
              <a:t>Detailed Design Methods support us in decomposing the components representing the system requirement into components/subcomponents well</a:t>
            </a:r>
          </a:p>
          <a:p>
            <a:pPr marL="274320" indent="-274320" algn="just">
              <a:lnSpc>
                <a:spcPct val="120000"/>
              </a:lnSpc>
              <a:spcBef>
                <a:spcPts val="600"/>
              </a:spcBef>
            </a:pPr>
            <a:r>
              <a:rPr lang="en-US" sz="2400" dirty="0">
                <a:cs typeface="Arial" pitchFamily="34" charset="0"/>
              </a:rPr>
              <a:t>This could be structured </a:t>
            </a:r>
            <a:r>
              <a:rPr lang="en-IN" sz="2400" dirty="0">
                <a:cs typeface="Arial" pitchFamily="34" charset="0"/>
              </a:rPr>
              <a:t>which is development of modules and the synthesis of these modules in a so called "module hierarchy“ using some kind of charts, module specifications and a data dictionary </a:t>
            </a:r>
            <a:r>
              <a:rPr lang="en-IN" sz="2400" dirty="0" err="1">
                <a:cs typeface="Arial" pitchFamily="34" charset="0"/>
              </a:rPr>
              <a:t>eg</a:t>
            </a:r>
            <a:r>
              <a:rPr lang="en-IN" sz="2400" dirty="0">
                <a:cs typeface="Arial" pitchFamily="34" charset="0"/>
              </a:rPr>
              <a:t>. DFDs </a:t>
            </a:r>
          </a:p>
          <a:p>
            <a:pPr marL="0" indent="0" algn="just">
              <a:lnSpc>
                <a:spcPct val="120000"/>
              </a:lnSpc>
              <a:spcBef>
                <a:spcPts val="600"/>
              </a:spcBef>
              <a:buNone/>
            </a:pPr>
            <a:r>
              <a:rPr lang="en-IN" sz="2400" dirty="0">
                <a:cs typeface="Arial" pitchFamily="34" charset="0"/>
              </a:rPr>
              <a:t>                        or </a:t>
            </a:r>
          </a:p>
          <a:p>
            <a:pPr marL="216000" indent="0" algn="just">
              <a:lnSpc>
                <a:spcPct val="120000"/>
              </a:lnSpc>
              <a:spcBef>
                <a:spcPts val="600"/>
              </a:spcBef>
              <a:buNone/>
            </a:pPr>
            <a:r>
              <a:rPr lang="en-IN" sz="2400" dirty="0">
                <a:cs typeface="Arial" pitchFamily="34" charset="0"/>
              </a:rPr>
              <a:t>could be using some object oriented approaches like </a:t>
            </a:r>
            <a:r>
              <a:rPr lang="en-IN" sz="2400" dirty="0" err="1">
                <a:cs typeface="Arial" pitchFamily="34" charset="0"/>
              </a:rPr>
              <a:t>Booch</a:t>
            </a:r>
            <a:r>
              <a:rPr lang="en-IN" sz="2400" dirty="0">
                <a:cs typeface="Arial" pitchFamily="34" charset="0"/>
              </a:rPr>
              <a:t> or Fusion etc </a:t>
            </a:r>
          </a:p>
        </p:txBody>
      </p:sp>
    </p:spTree>
    <p:extLst>
      <p:ext uri="{BB962C8B-B14F-4D97-AF65-F5344CB8AC3E}">
        <p14:creationId xmlns:p14="http://schemas.microsoft.com/office/powerpoint/2010/main" val="102975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C0C5CE9-AE47-4761-B3A7-2963DD426E28}" type="slidenum">
              <a:rPr lang="nl-NL"/>
              <a:pPr/>
              <a:t>5</a:t>
            </a:fld>
            <a:endParaRPr lang="nl-NL"/>
          </a:p>
        </p:txBody>
      </p:sp>
      <p:sp>
        <p:nvSpPr>
          <p:cNvPr id="1276930" name="Rectangle 2"/>
          <p:cNvSpPr>
            <a:spLocks noGrp="1" noChangeArrowheads="1"/>
          </p:cNvSpPr>
          <p:nvPr>
            <p:ph type="title" idx="4294967295"/>
          </p:nvPr>
        </p:nvSpPr>
        <p:spPr>
          <a:xfrm>
            <a:off x="107577" y="527934"/>
            <a:ext cx="10515600" cy="557212"/>
          </a:xfrm>
        </p:spPr>
        <p:txBody>
          <a:bodyPr>
            <a:normAutofit/>
          </a:bodyPr>
          <a:lstStyle/>
          <a:p>
            <a:r>
              <a:rPr lang="en-US" sz="2700" b="1" dirty="0">
                <a:solidFill>
                  <a:srgbClr val="C00000"/>
                </a:solidFill>
              </a:rPr>
              <a:t>Design Method 1: </a:t>
            </a:r>
            <a:r>
              <a:rPr lang="en-US" sz="2800" b="1" dirty="0">
                <a:solidFill>
                  <a:srgbClr val="0070C0"/>
                </a:solidFill>
              </a:rPr>
              <a:t>Data Flow Design</a:t>
            </a:r>
            <a:endParaRPr lang="en-US" b="1" dirty="0">
              <a:solidFill>
                <a:srgbClr val="0070C0"/>
              </a:solidFill>
            </a:endParaRPr>
          </a:p>
        </p:txBody>
      </p:sp>
      <p:sp>
        <p:nvSpPr>
          <p:cNvPr id="1276931" name="Rectangle 3"/>
          <p:cNvSpPr>
            <a:spLocks noGrp="1" noChangeArrowheads="1"/>
          </p:cNvSpPr>
          <p:nvPr>
            <p:ph type="body" idx="4294967295"/>
          </p:nvPr>
        </p:nvSpPr>
        <p:spPr>
          <a:xfrm>
            <a:off x="143435" y="1253331"/>
            <a:ext cx="8640762" cy="4351338"/>
          </a:xfrm>
        </p:spPr>
        <p:txBody>
          <a:bodyPr>
            <a:normAutofit/>
          </a:bodyPr>
          <a:lstStyle/>
          <a:p>
            <a:pPr marL="342900" indent="-342900"/>
            <a:r>
              <a:rPr lang="en-US" sz="2400" dirty="0"/>
              <a:t>Yourdon and Constantine (early 70s)</a:t>
            </a:r>
          </a:p>
          <a:p>
            <a:pPr marL="342900" indent="-342900"/>
            <a:endParaRPr lang="en-US" sz="2400" dirty="0"/>
          </a:p>
          <a:p>
            <a:pPr marL="342900" indent="-342900"/>
            <a:r>
              <a:rPr lang="en-US" sz="2400" dirty="0"/>
              <a:t>It’s a two-step process:</a:t>
            </a:r>
          </a:p>
          <a:p>
            <a:pPr marL="742950" lvl="1" indent="-285750">
              <a:lnSpc>
                <a:spcPct val="110000"/>
              </a:lnSpc>
              <a:spcBef>
                <a:spcPts val="600"/>
              </a:spcBef>
              <a:spcAft>
                <a:spcPts val="600"/>
              </a:spcAft>
            </a:pPr>
            <a:r>
              <a:rPr lang="en-US" dirty="0"/>
              <a:t>Structured Analysis (SA), resulting in a logical design, drawn as a set of </a:t>
            </a:r>
            <a:r>
              <a:rPr lang="en-US" b="1" dirty="0"/>
              <a:t>data flow diagrams</a:t>
            </a:r>
            <a:endParaRPr lang="en-US" dirty="0"/>
          </a:p>
          <a:p>
            <a:pPr marL="742950" lvl="1" indent="-285750">
              <a:lnSpc>
                <a:spcPct val="110000"/>
              </a:lnSpc>
              <a:spcBef>
                <a:spcPts val="600"/>
              </a:spcBef>
              <a:spcAft>
                <a:spcPts val="600"/>
              </a:spcAft>
            </a:pPr>
            <a:r>
              <a:rPr lang="en-US" dirty="0"/>
              <a:t>Structured Design (SD) transforming the logical design into a program structure drawn as a set of </a:t>
            </a:r>
            <a:r>
              <a:rPr lang="en-US" b="1" dirty="0"/>
              <a:t>structure charts</a:t>
            </a:r>
            <a:endParaRPr lang="en-US" dirty="0"/>
          </a:p>
        </p:txBody>
      </p:sp>
    </p:spTree>
    <p:extLst>
      <p:ext uri="{BB962C8B-B14F-4D97-AF65-F5344CB8AC3E}">
        <p14:creationId xmlns:p14="http://schemas.microsoft.com/office/powerpoint/2010/main" val="1327506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E9CC7E7-4AFC-4F55-A3AE-4FA85FBDD6C9}" type="slidenum">
              <a:rPr lang="nl-NL"/>
              <a:pPr/>
              <a:t>6</a:t>
            </a:fld>
            <a:endParaRPr lang="nl-NL"/>
          </a:p>
        </p:txBody>
      </p:sp>
      <p:sp>
        <p:nvSpPr>
          <p:cNvPr id="563202" name="Rectangle 2"/>
          <p:cNvSpPr>
            <a:spLocks noGrp="1" noChangeArrowheads="1"/>
          </p:cNvSpPr>
          <p:nvPr>
            <p:ph type="title" idx="4294967295"/>
          </p:nvPr>
        </p:nvSpPr>
        <p:spPr>
          <a:xfrm>
            <a:off x="107576" y="297515"/>
            <a:ext cx="8319249" cy="969963"/>
          </a:xfrm>
        </p:spPr>
        <p:txBody>
          <a:bodyPr>
            <a:normAutofit/>
          </a:bodyPr>
          <a:lstStyle/>
          <a:p>
            <a:pPr>
              <a:lnSpc>
                <a:spcPct val="110000"/>
              </a:lnSpc>
            </a:pPr>
            <a:r>
              <a:rPr lang="en-US" sz="2600" b="1" dirty="0">
                <a:solidFill>
                  <a:srgbClr val="C00000"/>
                </a:solidFill>
              </a:rPr>
              <a:t>Design Method 1: </a:t>
            </a:r>
            <a:r>
              <a:rPr lang="en-US" sz="2600" b="1" dirty="0">
                <a:solidFill>
                  <a:srgbClr val="0070C0"/>
                </a:solidFill>
              </a:rPr>
              <a:t>Data FLOW DIAGRAMS</a:t>
            </a:r>
          </a:p>
        </p:txBody>
      </p:sp>
      <p:sp>
        <p:nvSpPr>
          <p:cNvPr id="563203" name="Rectangle 3"/>
          <p:cNvSpPr>
            <a:spLocks noGrp="1" noChangeArrowheads="1"/>
          </p:cNvSpPr>
          <p:nvPr>
            <p:ph type="body" idx="4294967295"/>
          </p:nvPr>
        </p:nvSpPr>
        <p:spPr>
          <a:xfrm>
            <a:off x="107576" y="1190250"/>
            <a:ext cx="12084424" cy="5667749"/>
          </a:xfrm>
        </p:spPr>
        <p:txBody>
          <a:bodyPr>
            <a:noAutofit/>
          </a:bodyPr>
          <a:lstStyle/>
          <a:p>
            <a:pPr marL="0" indent="0">
              <a:spcBef>
                <a:spcPts val="600"/>
              </a:spcBef>
              <a:buNone/>
            </a:pPr>
            <a:r>
              <a:rPr lang="en-IN" sz="2400" dirty="0">
                <a:cs typeface="Arial" pitchFamily="34" charset="0"/>
              </a:rPr>
              <a:t>We typically have the following components in the DFD</a:t>
            </a:r>
          </a:p>
          <a:p>
            <a:pPr>
              <a:spcBef>
                <a:spcPts val="600"/>
              </a:spcBef>
            </a:pPr>
            <a:r>
              <a:rPr lang="en-IN" sz="2400" dirty="0">
                <a:solidFill>
                  <a:srgbClr val="0070C0"/>
                </a:solidFill>
                <a:cs typeface="Arial" pitchFamily="34" charset="0"/>
              </a:rPr>
              <a:t>External Entity</a:t>
            </a:r>
          </a:p>
          <a:p>
            <a:pPr lvl="1">
              <a:spcBef>
                <a:spcPts val="600"/>
              </a:spcBef>
            </a:pPr>
            <a:r>
              <a:rPr lang="en-IN" dirty="0">
                <a:cs typeface="Arial" pitchFamily="34" charset="0"/>
              </a:rPr>
              <a:t>Source and Destination of a transaction.</a:t>
            </a:r>
          </a:p>
          <a:p>
            <a:pPr lvl="1">
              <a:spcBef>
                <a:spcPts val="600"/>
              </a:spcBef>
            </a:pPr>
            <a:r>
              <a:rPr lang="en-IN" dirty="0">
                <a:cs typeface="Arial" pitchFamily="34" charset="0"/>
              </a:rPr>
              <a:t>These are located outside the domain considered in the DFD.</a:t>
            </a:r>
          </a:p>
          <a:p>
            <a:pPr lvl="1">
              <a:spcBef>
                <a:spcPts val="600"/>
              </a:spcBef>
            </a:pPr>
            <a:r>
              <a:rPr lang="en-IN" dirty="0">
                <a:cs typeface="Arial" pitchFamily="34" charset="0"/>
              </a:rPr>
              <a:t>Depicted as Squares in the diagram</a:t>
            </a:r>
          </a:p>
          <a:p>
            <a:pPr>
              <a:spcBef>
                <a:spcPts val="600"/>
              </a:spcBef>
            </a:pPr>
            <a:r>
              <a:rPr lang="en-IN" sz="2400" dirty="0">
                <a:solidFill>
                  <a:srgbClr val="0070C0"/>
                </a:solidFill>
                <a:cs typeface="Arial" pitchFamily="34" charset="0"/>
              </a:rPr>
              <a:t>Processes</a:t>
            </a:r>
          </a:p>
          <a:p>
            <a:pPr lvl="1">
              <a:spcBef>
                <a:spcPts val="600"/>
              </a:spcBef>
            </a:pPr>
            <a:r>
              <a:rPr lang="en-IN" dirty="0">
                <a:cs typeface="Arial" pitchFamily="34" charset="0"/>
              </a:rPr>
              <a:t>Transforms the data</a:t>
            </a:r>
          </a:p>
          <a:p>
            <a:pPr lvl="1">
              <a:spcBef>
                <a:spcPts val="600"/>
              </a:spcBef>
            </a:pPr>
            <a:r>
              <a:rPr lang="en-IN" dirty="0">
                <a:cs typeface="Arial" pitchFamily="34" charset="0"/>
              </a:rPr>
              <a:t>Depicted as circles</a:t>
            </a:r>
            <a:endParaRPr lang="en-GB" dirty="0">
              <a:cs typeface="Arial" pitchFamily="34" charset="0"/>
            </a:endParaRPr>
          </a:p>
          <a:p>
            <a:pPr>
              <a:spcBef>
                <a:spcPts val="600"/>
              </a:spcBef>
            </a:pPr>
            <a:r>
              <a:rPr lang="en-GB" sz="2400" dirty="0">
                <a:solidFill>
                  <a:srgbClr val="0070C0"/>
                </a:solidFill>
                <a:cs typeface="Arial" pitchFamily="34" charset="0"/>
              </a:rPr>
              <a:t>Data Stores</a:t>
            </a:r>
          </a:p>
          <a:p>
            <a:pPr lvl="1">
              <a:spcBef>
                <a:spcPts val="600"/>
              </a:spcBef>
            </a:pPr>
            <a:r>
              <a:rPr lang="en-GB" dirty="0">
                <a:cs typeface="Arial" pitchFamily="34" charset="0"/>
              </a:rPr>
              <a:t>These lie between processes and are places where data structures reside</a:t>
            </a:r>
          </a:p>
          <a:p>
            <a:pPr lvl="1">
              <a:spcBef>
                <a:spcPts val="600"/>
              </a:spcBef>
            </a:pPr>
            <a:r>
              <a:rPr lang="en-GB" dirty="0">
                <a:cs typeface="Arial" pitchFamily="34" charset="0"/>
              </a:rPr>
              <a:t>Depicted between two parallel lines</a:t>
            </a:r>
          </a:p>
          <a:p>
            <a:pPr>
              <a:spcBef>
                <a:spcPts val="600"/>
              </a:spcBef>
            </a:pPr>
            <a:r>
              <a:rPr lang="en-GB" sz="2400" dirty="0">
                <a:solidFill>
                  <a:srgbClr val="0070C0"/>
                </a:solidFill>
                <a:cs typeface="Arial" pitchFamily="34" charset="0"/>
              </a:rPr>
              <a:t>Data Flows</a:t>
            </a:r>
          </a:p>
          <a:p>
            <a:pPr lvl="1">
              <a:spcBef>
                <a:spcPts val="600"/>
              </a:spcBef>
            </a:pPr>
            <a:r>
              <a:rPr lang="en-GB" dirty="0">
                <a:cs typeface="Arial" pitchFamily="34" charset="0"/>
              </a:rPr>
              <a:t>Paths where data structures travel between processes and entities and data stores</a:t>
            </a:r>
          </a:p>
          <a:p>
            <a:pPr lvl="1">
              <a:spcBef>
                <a:spcPts val="600"/>
              </a:spcBef>
            </a:pPr>
            <a:r>
              <a:rPr lang="en-GB" dirty="0">
                <a:cs typeface="Arial" pitchFamily="34" charset="0"/>
              </a:rPr>
              <a:t>Depicted as an Arrow</a:t>
            </a:r>
            <a:endParaRPr lang="en-IN" dirty="0">
              <a:cs typeface="Arial" pitchFamily="34" charset="0"/>
            </a:endParaRPr>
          </a:p>
        </p:txBody>
      </p:sp>
    </p:spTree>
    <p:extLst>
      <p:ext uri="{BB962C8B-B14F-4D97-AF65-F5344CB8AC3E}">
        <p14:creationId xmlns:p14="http://schemas.microsoft.com/office/powerpoint/2010/main" val="384942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03">
                                            <p:txEl>
                                              <p:pRg st="0" end="0"/>
                                            </p:txEl>
                                          </p:spTgt>
                                        </p:tgtEl>
                                        <p:attrNameLst>
                                          <p:attrName>style.visibility</p:attrName>
                                        </p:attrNameLst>
                                      </p:cBhvr>
                                      <p:to>
                                        <p:strVal val="visible"/>
                                      </p:to>
                                    </p:set>
                                    <p:anim calcmode="lin" valueType="num">
                                      <p:cBhvr additive="base">
                                        <p:cTn id="7" dur="500" fill="hold"/>
                                        <p:tgtEl>
                                          <p:spTgt spid="5632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3203">
                                            <p:txEl>
                                              <p:pRg st="1" end="1"/>
                                            </p:txEl>
                                          </p:spTgt>
                                        </p:tgtEl>
                                        <p:attrNameLst>
                                          <p:attrName>style.visibility</p:attrName>
                                        </p:attrNameLst>
                                      </p:cBhvr>
                                      <p:to>
                                        <p:strVal val="visible"/>
                                      </p:to>
                                    </p:set>
                                    <p:anim calcmode="lin" valueType="num">
                                      <p:cBhvr additive="base">
                                        <p:cTn id="13" dur="500" fill="hold"/>
                                        <p:tgtEl>
                                          <p:spTgt spid="5632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6320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3203">
                                            <p:txEl>
                                              <p:pRg st="2" end="2"/>
                                            </p:txEl>
                                          </p:spTgt>
                                        </p:tgtEl>
                                        <p:attrNameLst>
                                          <p:attrName>style.visibility</p:attrName>
                                        </p:attrNameLst>
                                      </p:cBhvr>
                                      <p:to>
                                        <p:strVal val="visible"/>
                                      </p:to>
                                    </p:set>
                                    <p:anim calcmode="lin" valueType="num">
                                      <p:cBhvr additive="base">
                                        <p:cTn id="17" dur="500" fill="hold"/>
                                        <p:tgtEl>
                                          <p:spTgt spid="56320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6320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63203">
                                            <p:txEl>
                                              <p:pRg st="3" end="3"/>
                                            </p:txEl>
                                          </p:spTgt>
                                        </p:tgtEl>
                                        <p:attrNameLst>
                                          <p:attrName>style.visibility</p:attrName>
                                        </p:attrNameLst>
                                      </p:cBhvr>
                                      <p:to>
                                        <p:strVal val="visible"/>
                                      </p:to>
                                    </p:set>
                                    <p:anim calcmode="lin" valueType="num">
                                      <p:cBhvr additive="base">
                                        <p:cTn id="21" dur="500" fill="hold"/>
                                        <p:tgtEl>
                                          <p:spTgt spid="56320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6320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63203">
                                            <p:txEl>
                                              <p:pRg st="4" end="4"/>
                                            </p:txEl>
                                          </p:spTgt>
                                        </p:tgtEl>
                                        <p:attrNameLst>
                                          <p:attrName>style.visibility</p:attrName>
                                        </p:attrNameLst>
                                      </p:cBhvr>
                                      <p:to>
                                        <p:strVal val="visible"/>
                                      </p:to>
                                    </p:set>
                                    <p:anim calcmode="lin" valueType="num">
                                      <p:cBhvr additive="base">
                                        <p:cTn id="25" dur="500" fill="hold"/>
                                        <p:tgtEl>
                                          <p:spTgt spid="56320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632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63203">
                                            <p:txEl>
                                              <p:pRg st="5" end="5"/>
                                            </p:txEl>
                                          </p:spTgt>
                                        </p:tgtEl>
                                        <p:attrNameLst>
                                          <p:attrName>style.visibility</p:attrName>
                                        </p:attrNameLst>
                                      </p:cBhvr>
                                      <p:to>
                                        <p:strVal val="visible"/>
                                      </p:to>
                                    </p:set>
                                    <p:anim calcmode="lin" valueType="num">
                                      <p:cBhvr additive="base">
                                        <p:cTn id="31" dur="500" fill="hold"/>
                                        <p:tgtEl>
                                          <p:spTgt spid="56320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6320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63203">
                                            <p:txEl>
                                              <p:pRg st="6" end="6"/>
                                            </p:txEl>
                                          </p:spTgt>
                                        </p:tgtEl>
                                        <p:attrNameLst>
                                          <p:attrName>style.visibility</p:attrName>
                                        </p:attrNameLst>
                                      </p:cBhvr>
                                      <p:to>
                                        <p:strVal val="visible"/>
                                      </p:to>
                                    </p:set>
                                    <p:anim calcmode="lin" valueType="num">
                                      <p:cBhvr additive="base">
                                        <p:cTn id="35" dur="500" fill="hold"/>
                                        <p:tgtEl>
                                          <p:spTgt spid="56320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6320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63203">
                                            <p:txEl>
                                              <p:pRg st="7" end="7"/>
                                            </p:txEl>
                                          </p:spTgt>
                                        </p:tgtEl>
                                        <p:attrNameLst>
                                          <p:attrName>style.visibility</p:attrName>
                                        </p:attrNameLst>
                                      </p:cBhvr>
                                      <p:to>
                                        <p:strVal val="visible"/>
                                      </p:to>
                                    </p:set>
                                    <p:anim calcmode="lin" valueType="num">
                                      <p:cBhvr additive="base">
                                        <p:cTn id="39" dur="500" fill="hold"/>
                                        <p:tgtEl>
                                          <p:spTgt spid="56320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6320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63203">
                                            <p:txEl>
                                              <p:pRg st="8" end="8"/>
                                            </p:txEl>
                                          </p:spTgt>
                                        </p:tgtEl>
                                        <p:attrNameLst>
                                          <p:attrName>style.visibility</p:attrName>
                                        </p:attrNameLst>
                                      </p:cBhvr>
                                      <p:to>
                                        <p:strVal val="visible"/>
                                      </p:to>
                                    </p:set>
                                    <p:anim calcmode="lin" valueType="num">
                                      <p:cBhvr additive="base">
                                        <p:cTn id="45" dur="500" fill="hold"/>
                                        <p:tgtEl>
                                          <p:spTgt spid="56320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6320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63203">
                                            <p:txEl>
                                              <p:pRg st="9" end="9"/>
                                            </p:txEl>
                                          </p:spTgt>
                                        </p:tgtEl>
                                        <p:attrNameLst>
                                          <p:attrName>style.visibility</p:attrName>
                                        </p:attrNameLst>
                                      </p:cBhvr>
                                      <p:to>
                                        <p:strVal val="visible"/>
                                      </p:to>
                                    </p:set>
                                    <p:anim calcmode="lin" valueType="num">
                                      <p:cBhvr additive="base">
                                        <p:cTn id="49" dur="500" fill="hold"/>
                                        <p:tgtEl>
                                          <p:spTgt spid="56320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6320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63203">
                                            <p:txEl>
                                              <p:pRg st="10" end="10"/>
                                            </p:txEl>
                                          </p:spTgt>
                                        </p:tgtEl>
                                        <p:attrNameLst>
                                          <p:attrName>style.visibility</p:attrName>
                                        </p:attrNameLst>
                                      </p:cBhvr>
                                      <p:to>
                                        <p:strVal val="visible"/>
                                      </p:to>
                                    </p:set>
                                    <p:anim calcmode="lin" valueType="num">
                                      <p:cBhvr additive="base">
                                        <p:cTn id="53" dur="500" fill="hold"/>
                                        <p:tgtEl>
                                          <p:spTgt spid="56320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6320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63203">
                                            <p:txEl>
                                              <p:pRg st="11" end="11"/>
                                            </p:txEl>
                                          </p:spTgt>
                                        </p:tgtEl>
                                        <p:attrNameLst>
                                          <p:attrName>style.visibility</p:attrName>
                                        </p:attrNameLst>
                                      </p:cBhvr>
                                      <p:to>
                                        <p:strVal val="visible"/>
                                      </p:to>
                                    </p:set>
                                    <p:anim calcmode="lin" valueType="num">
                                      <p:cBhvr additive="base">
                                        <p:cTn id="59" dur="500" fill="hold"/>
                                        <p:tgtEl>
                                          <p:spTgt spid="563203">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63203">
                                            <p:txEl>
                                              <p:pRg st="11" end="11"/>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63203">
                                            <p:txEl>
                                              <p:pRg st="12" end="12"/>
                                            </p:txEl>
                                          </p:spTgt>
                                        </p:tgtEl>
                                        <p:attrNameLst>
                                          <p:attrName>style.visibility</p:attrName>
                                        </p:attrNameLst>
                                      </p:cBhvr>
                                      <p:to>
                                        <p:strVal val="visible"/>
                                      </p:to>
                                    </p:set>
                                    <p:anim calcmode="lin" valueType="num">
                                      <p:cBhvr additive="base">
                                        <p:cTn id="63" dur="500" fill="hold"/>
                                        <p:tgtEl>
                                          <p:spTgt spid="563203">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63203">
                                            <p:txEl>
                                              <p:pRg st="12" end="1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63203">
                                            <p:txEl>
                                              <p:pRg st="13" end="13"/>
                                            </p:txEl>
                                          </p:spTgt>
                                        </p:tgtEl>
                                        <p:attrNameLst>
                                          <p:attrName>style.visibility</p:attrName>
                                        </p:attrNameLst>
                                      </p:cBhvr>
                                      <p:to>
                                        <p:strVal val="visible"/>
                                      </p:to>
                                    </p:set>
                                    <p:anim calcmode="lin" valueType="num">
                                      <p:cBhvr additive="base">
                                        <p:cTn id="67" dur="500" fill="hold"/>
                                        <p:tgtEl>
                                          <p:spTgt spid="563203">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6320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2"/>
          <p:cNvSpPr>
            <a:spLocks noGrp="1"/>
          </p:cNvSpPr>
          <p:nvPr>
            <p:ph type="ftr" sz="quarter" idx="11"/>
          </p:nvPr>
        </p:nvSpPr>
        <p:spPr>
          <a:xfrm>
            <a:off x="3378092" y="6428066"/>
            <a:ext cx="4114800" cy="365125"/>
          </a:xfrm>
        </p:spPr>
        <p:txBody>
          <a:bodyPr/>
          <a:lstStyle/>
          <a:p>
            <a:r>
              <a:rPr lang="nl-NL" dirty="0"/>
              <a:t>SE, Design, Hans van Vliet,  ©2008</a:t>
            </a:r>
          </a:p>
        </p:txBody>
      </p:sp>
      <p:sp>
        <p:nvSpPr>
          <p:cNvPr id="19" name="Slide Number Placeholder 45"/>
          <p:cNvSpPr>
            <a:spLocks noGrp="1"/>
          </p:cNvSpPr>
          <p:nvPr>
            <p:ph type="sldNum" sz="quarter" idx="12"/>
          </p:nvPr>
        </p:nvSpPr>
        <p:spPr/>
        <p:txBody>
          <a:bodyPr/>
          <a:lstStyle/>
          <a:p>
            <a:fld id="{CC7BA683-F103-4355-8E36-302D4152F6E9}" type="slidenum">
              <a:rPr lang="nl-NL"/>
              <a:pPr/>
              <a:t>7</a:t>
            </a:fld>
            <a:endParaRPr lang="nl-NL" dirty="0"/>
          </a:p>
        </p:txBody>
      </p:sp>
      <p:sp>
        <p:nvSpPr>
          <p:cNvPr id="1278978" name="Rectangle 2"/>
          <p:cNvSpPr>
            <a:spLocks noGrp="1" noChangeArrowheads="1"/>
          </p:cNvSpPr>
          <p:nvPr>
            <p:ph type="title" idx="4294967295"/>
          </p:nvPr>
        </p:nvSpPr>
        <p:spPr>
          <a:xfrm>
            <a:off x="104025" y="568494"/>
            <a:ext cx="10515600" cy="470218"/>
          </a:xfrm>
          <a:noFill/>
        </p:spPr>
        <p:txBody>
          <a:bodyPr>
            <a:normAutofit fontScale="90000"/>
          </a:bodyPr>
          <a:lstStyle/>
          <a:p>
            <a:r>
              <a:rPr lang="en-US" sz="2800" b="1" dirty="0">
                <a:solidFill>
                  <a:srgbClr val="C00000"/>
                </a:solidFill>
              </a:rPr>
              <a:t>Design Method 1: </a:t>
            </a:r>
            <a:r>
              <a:rPr lang="en-US" sz="2800" b="1" dirty="0">
                <a:solidFill>
                  <a:srgbClr val="0070C0"/>
                </a:solidFill>
              </a:rPr>
              <a:t>Top-level DFD: context diagram</a:t>
            </a:r>
          </a:p>
        </p:txBody>
      </p:sp>
      <p:grpSp>
        <p:nvGrpSpPr>
          <p:cNvPr id="2" name="Group 1"/>
          <p:cNvGrpSpPr/>
          <p:nvPr/>
        </p:nvGrpSpPr>
        <p:grpSpPr>
          <a:xfrm>
            <a:off x="1937588" y="2520010"/>
            <a:ext cx="6155925" cy="1512986"/>
            <a:chOff x="755576" y="3411043"/>
            <a:chExt cx="6155925" cy="1512986"/>
          </a:xfrm>
        </p:grpSpPr>
        <p:sp>
          <p:nvSpPr>
            <p:cNvPr id="1278979" name="Text Box 3"/>
            <p:cNvSpPr txBox="1">
              <a:spLocks noChangeArrowheads="1"/>
            </p:cNvSpPr>
            <p:nvPr/>
          </p:nvSpPr>
          <p:spPr bwMode="auto">
            <a:xfrm>
              <a:off x="755576" y="3733800"/>
              <a:ext cx="1898724" cy="369332"/>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spcBef>
                  <a:spcPct val="0"/>
                </a:spcBef>
                <a:buClrTx/>
                <a:buFontTx/>
                <a:buNone/>
              </a:pPr>
              <a:r>
                <a:rPr lang="en-US" dirty="0"/>
                <a:t>management</a:t>
              </a:r>
            </a:p>
          </p:txBody>
        </p:sp>
        <p:sp>
          <p:nvSpPr>
            <p:cNvPr id="1278980" name="Text Box 4"/>
            <p:cNvSpPr txBox="1">
              <a:spLocks noChangeArrowheads="1"/>
            </p:cNvSpPr>
            <p:nvPr/>
          </p:nvSpPr>
          <p:spPr bwMode="auto">
            <a:xfrm>
              <a:off x="6211180" y="3751048"/>
              <a:ext cx="700321" cy="369332"/>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dirty="0"/>
                <a:t>client</a:t>
              </a:r>
            </a:p>
          </p:txBody>
        </p:sp>
        <p:grpSp>
          <p:nvGrpSpPr>
            <p:cNvPr id="1278981" name="Group 5"/>
            <p:cNvGrpSpPr>
              <a:grpSpLocks/>
            </p:cNvGrpSpPr>
            <p:nvPr/>
          </p:nvGrpSpPr>
          <p:grpSpPr bwMode="auto">
            <a:xfrm>
              <a:off x="3990924" y="3699471"/>
              <a:ext cx="839056" cy="1224558"/>
              <a:chOff x="2107" y="2294"/>
              <a:chExt cx="572" cy="726"/>
            </a:xfrm>
          </p:grpSpPr>
          <p:sp>
            <p:nvSpPr>
              <p:cNvPr id="1278982" name="Oval 6"/>
              <p:cNvSpPr>
                <a:spLocks noChangeArrowheads="1"/>
              </p:cNvSpPr>
              <p:nvPr/>
            </p:nvSpPr>
            <p:spPr bwMode="auto">
              <a:xfrm>
                <a:off x="2304" y="2294"/>
                <a:ext cx="177" cy="308"/>
              </a:xfrm>
              <a:prstGeom prst="ellipse">
                <a:avLst/>
              </a:prstGeom>
              <a:solidFill>
                <a:schemeClr val="accent2">
                  <a:lumMod val="40000"/>
                  <a:lumOff val="60000"/>
                </a:scheme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78983" name="Text Box 7"/>
              <p:cNvSpPr txBox="1">
                <a:spLocks noChangeArrowheads="1"/>
              </p:cNvSpPr>
              <p:nvPr/>
            </p:nvSpPr>
            <p:spPr bwMode="auto">
              <a:xfrm>
                <a:off x="2107" y="2640"/>
                <a:ext cx="572" cy="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dirty="0"/>
                  <a:t>library</a:t>
                </a:r>
              </a:p>
              <a:p>
                <a:pPr algn="ctr" eaLnBrk="0" hangingPunct="0">
                  <a:spcBef>
                    <a:spcPct val="0"/>
                  </a:spcBef>
                  <a:buClrTx/>
                  <a:buFontTx/>
                  <a:buNone/>
                </a:pPr>
                <a:r>
                  <a:rPr lang="en-US" dirty="0"/>
                  <a:t>system</a:t>
                </a:r>
              </a:p>
            </p:txBody>
          </p:sp>
        </p:grpSp>
        <p:sp>
          <p:nvSpPr>
            <p:cNvPr id="1278984" name="Line 8"/>
            <p:cNvSpPr>
              <a:spLocks noChangeShapeType="1"/>
            </p:cNvSpPr>
            <p:nvPr/>
          </p:nvSpPr>
          <p:spPr bwMode="auto">
            <a:xfrm>
              <a:off x="2673350" y="3810000"/>
              <a:ext cx="16176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78985" name="Line 9"/>
            <p:cNvSpPr>
              <a:spLocks noChangeShapeType="1"/>
            </p:cNvSpPr>
            <p:nvPr/>
          </p:nvSpPr>
          <p:spPr bwMode="auto">
            <a:xfrm>
              <a:off x="2673350" y="4038600"/>
              <a:ext cx="1617663"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78986" name="Line 10"/>
            <p:cNvSpPr>
              <a:spLocks noChangeShapeType="1"/>
            </p:cNvSpPr>
            <p:nvPr/>
          </p:nvSpPr>
          <p:spPr bwMode="auto">
            <a:xfrm>
              <a:off x="4553693" y="3824402"/>
              <a:ext cx="1617663"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78987" name="Line 11"/>
            <p:cNvSpPr>
              <a:spLocks noChangeShapeType="1"/>
            </p:cNvSpPr>
            <p:nvPr/>
          </p:nvSpPr>
          <p:spPr bwMode="auto">
            <a:xfrm>
              <a:off x="4553693" y="4077193"/>
              <a:ext cx="16176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78988" name="Text Box 12"/>
            <p:cNvSpPr txBox="1">
              <a:spLocks noChangeArrowheads="1"/>
            </p:cNvSpPr>
            <p:nvPr/>
          </p:nvSpPr>
          <p:spPr bwMode="auto">
            <a:xfrm>
              <a:off x="2856267" y="3429000"/>
              <a:ext cx="102322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a:t>direction</a:t>
              </a:r>
            </a:p>
          </p:txBody>
        </p:sp>
        <p:sp>
          <p:nvSpPr>
            <p:cNvPr id="1278989" name="Text Box 13"/>
            <p:cNvSpPr txBox="1">
              <a:spLocks noChangeArrowheads="1"/>
            </p:cNvSpPr>
            <p:nvPr/>
          </p:nvSpPr>
          <p:spPr bwMode="auto">
            <a:xfrm>
              <a:off x="2978103" y="4114800"/>
              <a:ext cx="77797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a:t>report</a:t>
              </a:r>
            </a:p>
          </p:txBody>
        </p:sp>
        <p:sp>
          <p:nvSpPr>
            <p:cNvPr id="1278990" name="Text Box 14"/>
            <p:cNvSpPr txBox="1">
              <a:spLocks noChangeArrowheads="1"/>
            </p:cNvSpPr>
            <p:nvPr/>
          </p:nvSpPr>
          <p:spPr bwMode="auto">
            <a:xfrm>
              <a:off x="5032535" y="3411043"/>
              <a:ext cx="90043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dirty="0"/>
                <a:t>request</a:t>
              </a:r>
            </a:p>
          </p:txBody>
        </p:sp>
        <p:sp>
          <p:nvSpPr>
            <p:cNvPr id="1278991" name="Text Box 15"/>
            <p:cNvSpPr txBox="1">
              <a:spLocks noChangeArrowheads="1"/>
            </p:cNvSpPr>
            <p:nvPr/>
          </p:nvSpPr>
          <p:spPr bwMode="auto">
            <a:xfrm>
              <a:off x="4879167" y="4097370"/>
              <a:ext cx="10463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dirty="0" err="1"/>
                <a:t>ack’ment</a:t>
              </a:r>
              <a:endParaRPr lang="en-US" dirty="0"/>
            </a:p>
          </p:txBody>
        </p:sp>
      </p:grpSp>
      <p:sp>
        <p:nvSpPr>
          <p:cNvPr id="21" name="Rectangle 20"/>
          <p:cNvSpPr/>
          <p:nvPr/>
        </p:nvSpPr>
        <p:spPr>
          <a:xfrm>
            <a:off x="1200809" y="4952788"/>
            <a:ext cx="4572000" cy="923330"/>
          </a:xfrm>
          <a:prstGeom prst="rect">
            <a:avLst/>
          </a:prstGeom>
        </p:spPr>
        <p:txBody>
          <a:bodyPr>
            <a:spAutoFit/>
          </a:bodyPr>
          <a:lstStyle/>
          <a:p>
            <a:r>
              <a:rPr lang="en-US" dirty="0"/>
              <a:t>external entities</a:t>
            </a:r>
          </a:p>
          <a:p>
            <a:pPr marL="342900" indent="-342900"/>
            <a:endParaRPr lang="en-US" dirty="0"/>
          </a:p>
          <a:p>
            <a:r>
              <a:rPr lang="en-US" dirty="0"/>
              <a:t>processes</a:t>
            </a:r>
          </a:p>
        </p:txBody>
      </p:sp>
      <p:sp>
        <p:nvSpPr>
          <p:cNvPr id="22" name="Rectangle 4"/>
          <p:cNvSpPr>
            <a:spLocks noChangeArrowheads="1"/>
          </p:cNvSpPr>
          <p:nvPr/>
        </p:nvSpPr>
        <p:spPr bwMode="auto">
          <a:xfrm>
            <a:off x="3298976" y="4958622"/>
            <a:ext cx="184731" cy="369332"/>
          </a:xfrm>
          <a:prstGeom prst="rect">
            <a:avLst/>
          </a:prstGeom>
          <a:solidFill>
            <a:srgbClr val="FFC000"/>
          </a:solidFill>
          <a:ln w="9525">
            <a:solidFill>
              <a:schemeClr val="tx1"/>
            </a:solidFill>
            <a:miter lim="800000"/>
            <a:headEnd/>
            <a:tailEnd/>
          </a:ln>
          <a:effectLst/>
        </p:spPr>
        <p:txBody>
          <a:bodyPr wrap="none" anchor="ctr">
            <a:spAutoFit/>
          </a:bodyPr>
          <a:lstStyle/>
          <a:p>
            <a:endParaRPr lang="en-IN"/>
          </a:p>
        </p:txBody>
      </p:sp>
      <p:sp>
        <p:nvSpPr>
          <p:cNvPr id="23" name="Oval 5"/>
          <p:cNvSpPr>
            <a:spLocks noChangeArrowheads="1"/>
          </p:cNvSpPr>
          <p:nvPr/>
        </p:nvSpPr>
        <p:spPr bwMode="auto">
          <a:xfrm>
            <a:off x="3439806" y="5425944"/>
            <a:ext cx="259766" cy="519351"/>
          </a:xfrm>
          <a:prstGeom prst="ellipse">
            <a:avLst/>
          </a:prstGeom>
          <a:solidFill>
            <a:schemeClr val="accent2">
              <a:lumMod val="40000"/>
              <a:lumOff val="60000"/>
            </a:schemeClr>
          </a:solidFill>
          <a:ln w="9525">
            <a:solidFill>
              <a:schemeClr val="tx1"/>
            </a:solidFill>
            <a:round/>
            <a:headEnd/>
            <a:tailEnd/>
          </a:ln>
          <a:effectLst/>
        </p:spPr>
        <p:txBody>
          <a:bodyPr wrap="none" anchor="ctr">
            <a:spAutoFit/>
          </a:bodyPr>
          <a:lstStyle/>
          <a:p>
            <a:endParaRPr lang="en-IN"/>
          </a:p>
        </p:txBody>
      </p:sp>
      <p:sp>
        <p:nvSpPr>
          <p:cNvPr id="24" name="Rectangle 23"/>
          <p:cNvSpPr/>
          <p:nvPr/>
        </p:nvSpPr>
        <p:spPr>
          <a:xfrm>
            <a:off x="5735705" y="4872123"/>
            <a:ext cx="4098301" cy="923330"/>
          </a:xfrm>
          <a:prstGeom prst="rect">
            <a:avLst/>
          </a:prstGeom>
        </p:spPr>
        <p:txBody>
          <a:bodyPr wrap="square">
            <a:spAutoFit/>
          </a:bodyPr>
          <a:lstStyle/>
          <a:p>
            <a:r>
              <a:rPr lang="en-US" dirty="0"/>
              <a:t>data flows</a:t>
            </a:r>
          </a:p>
          <a:p>
            <a:endParaRPr lang="en-US" dirty="0"/>
          </a:p>
          <a:p>
            <a:r>
              <a:rPr lang="en-US" dirty="0"/>
              <a:t>data stores</a:t>
            </a:r>
          </a:p>
        </p:txBody>
      </p:sp>
      <p:sp>
        <p:nvSpPr>
          <p:cNvPr id="25" name="Line 6"/>
          <p:cNvSpPr>
            <a:spLocks noChangeShapeType="1"/>
          </p:cNvSpPr>
          <p:nvPr/>
        </p:nvSpPr>
        <p:spPr bwMode="auto">
          <a:xfrm>
            <a:off x="7552003" y="5012858"/>
            <a:ext cx="10541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26" name="Line 7"/>
          <p:cNvSpPr>
            <a:spLocks noChangeShapeType="1"/>
          </p:cNvSpPr>
          <p:nvPr/>
        </p:nvSpPr>
        <p:spPr bwMode="auto">
          <a:xfrm>
            <a:off x="7541371" y="5477402"/>
            <a:ext cx="10541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27" name="Line 8"/>
          <p:cNvSpPr>
            <a:spLocks noChangeShapeType="1"/>
          </p:cNvSpPr>
          <p:nvPr/>
        </p:nvSpPr>
        <p:spPr bwMode="auto">
          <a:xfrm>
            <a:off x="7541371" y="5782202"/>
            <a:ext cx="10541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cxnSp>
        <p:nvCxnSpPr>
          <p:cNvPr id="28" name="Straight Connector 27"/>
          <p:cNvCxnSpPr/>
          <p:nvPr/>
        </p:nvCxnSpPr>
        <p:spPr>
          <a:xfrm>
            <a:off x="1263929" y="4727763"/>
            <a:ext cx="8210037"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Arrow: Down 2">
            <a:extLst>
              <a:ext uri="{FF2B5EF4-FFF2-40B4-BE49-F238E27FC236}">
                <a16:creationId xmlns:a16="http://schemas.microsoft.com/office/drawing/2014/main" id="{41AC5C1B-5565-4AA1-909E-86A4154BDD75}"/>
              </a:ext>
            </a:extLst>
          </p:cNvPr>
          <p:cNvSpPr/>
          <p:nvPr/>
        </p:nvSpPr>
        <p:spPr>
          <a:xfrm>
            <a:off x="2555172" y="2276580"/>
            <a:ext cx="360040" cy="505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8BCA3EED-274F-4541-AD71-59B2C2468389}"/>
              </a:ext>
            </a:extLst>
          </p:cNvPr>
          <p:cNvSpPr/>
          <p:nvPr/>
        </p:nvSpPr>
        <p:spPr>
          <a:xfrm>
            <a:off x="7523656" y="2342544"/>
            <a:ext cx="360040" cy="505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Left 3">
            <a:extLst>
              <a:ext uri="{FF2B5EF4-FFF2-40B4-BE49-F238E27FC236}">
                <a16:creationId xmlns:a16="http://schemas.microsoft.com/office/drawing/2014/main" id="{250A36BD-1C35-4F42-A4BB-C3C885F42DA1}"/>
              </a:ext>
            </a:extLst>
          </p:cNvPr>
          <p:cNvSpPr/>
          <p:nvPr/>
        </p:nvSpPr>
        <p:spPr>
          <a:xfrm>
            <a:off x="4553003" y="4987732"/>
            <a:ext cx="563885" cy="3111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peech Bubble: Rectangle 4">
            <a:extLst>
              <a:ext uri="{FF2B5EF4-FFF2-40B4-BE49-F238E27FC236}">
                <a16:creationId xmlns:a16="http://schemas.microsoft.com/office/drawing/2014/main" id="{CA8E2B5C-1849-42BD-AFD9-69745C8D0A10}"/>
              </a:ext>
            </a:extLst>
          </p:cNvPr>
          <p:cNvSpPr/>
          <p:nvPr/>
        </p:nvSpPr>
        <p:spPr>
          <a:xfrm>
            <a:off x="5827061" y="3862658"/>
            <a:ext cx="3132261" cy="2050528"/>
          </a:xfrm>
          <a:prstGeom prst="wedgeRectCallout">
            <a:avLst>
              <a:gd name="adj1" fmla="val 14027"/>
              <a:gd name="adj2" fmla="val -80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rgbClr val="FFFF00"/>
                </a:solidFill>
              </a:rPr>
              <a:t>External Entity</a:t>
            </a:r>
          </a:p>
          <a:p>
            <a:pPr marL="182880" indent="-182880">
              <a:buFont typeface="Arial" panose="020B0604020202020204" pitchFamily="34" charset="0"/>
              <a:buChar char="•"/>
            </a:pPr>
            <a:r>
              <a:rPr lang="en-US" sz="1700" b="1" dirty="0">
                <a:solidFill>
                  <a:srgbClr val="FFFF00"/>
                </a:solidFill>
              </a:rPr>
              <a:t>Source and Destination of a transaction.</a:t>
            </a:r>
          </a:p>
          <a:p>
            <a:pPr marL="182880" indent="-182880">
              <a:buFont typeface="Arial" panose="020B0604020202020204" pitchFamily="34" charset="0"/>
              <a:buChar char="•"/>
            </a:pPr>
            <a:r>
              <a:rPr lang="en-US" sz="1700" b="1" dirty="0">
                <a:solidFill>
                  <a:srgbClr val="FFFF00"/>
                </a:solidFill>
              </a:rPr>
              <a:t>These are located outside the domain considered in the DFD.</a:t>
            </a:r>
          </a:p>
          <a:p>
            <a:pPr marL="182880" indent="-182880">
              <a:buFont typeface="Arial" panose="020B0604020202020204" pitchFamily="34" charset="0"/>
              <a:buChar char="•"/>
            </a:pPr>
            <a:r>
              <a:rPr lang="en-US" sz="1700" b="1" dirty="0">
                <a:solidFill>
                  <a:srgbClr val="FFFF00"/>
                </a:solidFill>
              </a:rPr>
              <a:t>Depicted as Squares in the diagram</a:t>
            </a:r>
          </a:p>
        </p:txBody>
      </p:sp>
      <p:sp>
        <p:nvSpPr>
          <p:cNvPr id="6" name="Speech Bubble: Rectangle 5">
            <a:extLst>
              <a:ext uri="{FF2B5EF4-FFF2-40B4-BE49-F238E27FC236}">
                <a16:creationId xmlns:a16="http://schemas.microsoft.com/office/drawing/2014/main" id="{FD2CBAFB-3AE7-482E-A032-41B3F08319F1}"/>
              </a:ext>
            </a:extLst>
          </p:cNvPr>
          <p:cNvSpPr/>
          <p:nvPr/>
        </p:nvSpPr>
        <p:spPr>
          <a:xfrm>
            <a:off x="4985053" y="1490537"/>
            <a:ext cx="2088232" cy="1001246"/>
          </a:xfrm>
          <a:prstGeom prst="wedgeRectCallout">
            <a:avLst>
              <a:gd name="adj1" fmla="val -22550"/>
              <a:gd name="adj2" fmla="val 8040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Processes</a:t>
            </a:r>
          </a:p>
          <a:p>
            <a:r>
              <a:rPr lang="en-US" dirty="0">
                <a:solidFill>
                  <a:schemeClr val="tx1"/>
                </a:solidFill>
              </a:rPr>
              <a:t>Transforms the data</a:t>
            </a:r>
          </a:p>
          <a:p>
            <a:r>
              <a:rPr lang="en-US" dirty="0">
                <a:solidFill>
                  <a:schemeClr val="tx1"/>
                </a:solidFill>
              </a:rPr>
              <a:t>Depicted as circles</a:t>
            </a:r>
          </a:p>
        </p:txBody>
      </p:sp>
      <p:sp>
        <p:nvSpPr>
          <p:cNvPr id="7" name="Arrow: Left 6">
            <a:extLst>
              <a:ext uri="{FF2B5EF4-FFF2-40B4-BE49-F238E27FC236}">
                <a16:creationId xmlns:a16="http://schemas.microsoft.com/office/drawing/2014/main" id="{F86CE4C3-B4C6-49CB-98E4-15F76A177E0A}"/>
              </a:ext>
            </a:extLst>
          </p:cNvPr>
          <p:cNvSpPr/>
          <p:nvPr/>
        </p:nvSpPr>
        <p:spPr>
          <a:xfrm>
            <a:off x="3973536" y="5576199"/>
            <a:ext cx="482599" cy="271165"/>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34C2523F-F519-4C94-9AE3-84CDCB0075C1}"/>
              </a:ext>
            </a:extLst>
          </p:cNvPr>
          <p:cNvSpPr/>
          <p:nvPr/>
        </p:nvSpPr>
        <p:spPr>
          <a:xfrm>
            <a:off x="5003444" y="2592222"/>
            <a:ext cx="167066" cy="304794"/>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B4966D0E-D6E6-4887-BB12-0A6CDD86D689}"/>
              </a:ext>
            </a:extLst>
          </p:cNvPr>
          <p:cNvSpPr/>
          <p:nvPr/>
        </p:nvSpPr>
        <p:spPr>
          <a:xfrm>
            <a:off x="3855362" y="1183179"/>
            <a:ext cx="4359047" cy="1212479"/>
          </a:xfrm>
          <a:prstGeom prst="wedgeRect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 Flows</a:t>
            </a:r>
          </a:p>
          <a:p>
            <a:r>
              <a:rPr lang="en-US" b="1" dirty="0">
                <a:solidFill>
                  <a:schemeClr val="tx1"/>
                </a:solidFill>
              </a:rPr>
              <a:t>Paths where data structures travel between processes and entities and data stores</a:t>
            </a:r>
          </a:p>
          <a:p>
            <a:r>
              <a:rPr lang="en-US" b="1" dirty="0">
                <a:solidFill>
                  <a:schemeClr val="tx1"/>
                </a:solidFill>
              </a:rPr>
              <a:t>Depicted as an Arrow</a:t>
            </a:r>
          </a:p>
        </p:txBody>
      </p:sp>
      <p:sp>
        <p:nvSpPr>
          <p:cNvPr id="10" name="Arrow: Down 9">
            <a:extLst>
              <a:ext uri="{FF2B5EF4-FFF2-40B4-BE49-F238E27FC236}">
                <a16:creationId xmlns:a16="http://schemas.microsoft.com/office/drawing/2014/main" id="{0AC05817-DBFB-40DD-A157-FE20CAEF1DC6}"/>
              </a:ext>
            </a:extLst>
          </p:cNvPr>
          <p:cNvSpPr/>
          <p:nvPr/>
        </p:nvSpPr>
        <p:spPr>
          <a:xfrm>
            <a:off x="8149497" y="4528906"/>
            <a:ext cx="153844" cy="443960"/>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369B8-27C6-402D-88AC-6D12781B894A}"/>
              </a:ext>
            </a:extLst>
          </p:cNvPr>
          <p:cNvSpPr txBox="1"/>
          <p:nvPr/>
        </p:nvSpPr>
        <p:spPr>
          <a:xfrm>
            <a:off x="112895" y="1184911"/>
            <a:ext cx="11474936" cy="830997"/>
          </a:xfrm>
          <a:prstGeom prst="rect">
            <a:avLst/>
          </a:prstGeom>
          <a:noFill/>
        </p:spPr>
        <p:txBody>
          <a:bodyPr wrap="none" rtlCol="0">
            <a:spAutoFit/>
          </a:bodyPr>
          <a:lstStyle/>
          <a:p>
            <a:r>
              <a:rPr lang="en-IN" sz="2400" dirty="0"/>
              <a:t>If we can consider an example of trying to build a system for Book lending and managing </a:t>
            </a:r>
            <a:br>
              <a:rPr lang="en-IN" sz="2400" dirty="0"/>
            </a:br>
            <a:r>
              <a:rPr lang="en-IN" sz="2400" dirty="0"/>
              <a:t>for a Library</a:t>
            </a:r>
          </a:p>
        </p:txBody>
      </p:sp>
    </p:spTree>
    <p:extLst>
      <p:ext uri="{BB962C8B-B14F-4D97-AF65-F5344CB8AC3E}">
        <p14:creationId xmlns:p14="http://schemas.microsoft.com/office/powerpoint/2010/main" val="420693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9" grpId="0" animBg="1"/>
      <p:bldP spid="29"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2"/>
          <p:cNvSpPr>
            <a:spLocks noGrp="1"/>
          </p:cNvSpPr>
          <p:nvPr>
            <p:ph type="ftr" sz="quarter" idx="11"/>
          </p:nvPr>
        </p:nvSpPr>
        <p:spPr/>
        <p:txBody>
          <a:bodyPr/>
          <a:lstStyle/>
          <a:p>
            <a:r>
              <a:rPr lang="nl-NL" dirty="0"/>
              <a:t>SE, Design, Hans van Vliet,  ©2008</a:t>
            </a:r>
          </a:p>
        </p:txBody>
      </p:sp>
      <p:sp>
        <p:nvSpPr>
          <p:cNvPr id="19" name="Slide Number Placeholder 45"/>
          <p:cNvSpPr>
            <a:spLocks noGrp="1"/>
          </p:cNvSpPr>
          <p:nvPr>
            <p:ph type="sldNum" sz="quarter" idx="12"/>
          </p:nvPr>
        </p:nvSpPr>
        <p:spPr/>
        <p:txBody>
          <a:bodyPr/>
          <a:lstStyle/>
          <a:p>
            <a:fld id="{CC7BA683-F103-4355-8E36-302D4152F6E9}" type="slidenum">
              <a:rPr lang="nl-NL"/>
              <a:pPr/>
              <a:t>8</a:t>
            </a:fld>
            <a:endParaRPr lang="nl-NL" dirty="0"/>
          </a:p>
        </p:txBody>
      </p:sp>
      <p:sp>
        <p:nvSpPr>
          <p:cNvPr id="1278978" name="Rectangle 2"/>
          <p:cNvSpPr>
            <a:spLocks noGrp="1" noChangeArrowheads="1"/>
          </p:cNvSpPr>
          <p:nvPr>
            <p:ph type="title" idx="4294967295"/>
          </p:nvPr>
        </p:nvSpPr>
        <p:spPr>
          <a:xfrm>
            <a:off x="76120" y="79369"/>
            <a:ext cx="10515600" cy="1325563"/>
          </a:xfrm>
          <a:noFill/>
        </p:spPr>
        <p:txBody>
          <a:bodyPr>
            <a:normAutofit/>
          </a:bodyPr>
          <a:lstStyle/>
          <a:p>
            <a:pPr>
              <a:lnSpc>
                <a:spcPct val="110000"/>
              </a:lnSpc>
            </a:pPr>
            <a:r>
              <a:rPr lang="en-US" sz="2600" b="1" dirty="0">
                <a:solidFill>
                  <a:srgbClr val="C00000"/>
                </a:solidFill>
              </a:rPr>
              <a:t>Design Method 1: </a:t>
            </a:r>
            <a:r>
              <a:rPr lang="en-US" sz="2600" b="1" dirty="0">
                <a:solidFill>
                  <a:srgbClr val="0070C0"/>
                </a:solidFill>
              </a:rPr>
              <a:t>Top-level DFD: context diagram</a:t>
            </a:r>
          </a:p>
        </p:txBody>
      </p:sp>
      <p:grpSp>
        <p:nvGrpSpPr>
          <p:cNvPr id="2" name="Group 1"/>
          <p:cNvGrpSpPr/>
          <p:nvPr/>
        </p:nvGrpSpPr>
        <p:grpSpPr>
          <a:xfrm>
            <a:off x="2505131" y="2520506"/>
            <a:ext cx="6076205" cy="1565870"/>
            <a:chOff x="755576" y="3429000"/>
            <a:chExt cx="6076205" cy="1565870"/>
          </a:xfrm>
        </p:grpSpPr>
        <p:sp>
          <p:nvSpPr>
            <p:cNvPr id="1278979" name="Text Box 3"/>
            <p:cNvSpPr txBox="1">
              <a:spLocks noChangeArrowheads="1"/>
            </p:cNvSpPr>
            <p:nvPr/>
          </p:nvSpPr>
          <p:spPr bwMode="auto">
            <a:xfrm>
              <a:off x="755576" y="3733800"/>
              <a:ext cx="1898724" cy="369332"/>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spcBef>
                  <a:spcPct val="0"/>
                </a:spcBef>
                <a:buClrTx/>
                <a:buFontTx/>
                <a:buNone/>
              </a:pPr>
              <a:r>
                <a:rPr lang="en-US" dirty="0"/>
                <a:t>management</a:t>
              </a:r>
            </a:p>
          </p:txBody>
        </p:sp>
        <p:sp>
          <p:nvSpPr>
            <p:cNvPr id="1278980" name="Text Box 4"/>
            <p:cNvSpPr txBox="1">
              <a:spLocks noChangeArrowheads="1"/>
            </p:cNvSpPr>
            <p:nvPr/>
          </p:nvSpPr>
          <p:spPr bwMode="auto">
            <a:xfrm>
              <a:off x="6131460" y="3749642"/>
              <a:ext cx="700321" cy="369332"/>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dirty="0"/>
                <a:t>client</a:t>
              </a:r>
            </a:p>
          </p:txBody>
        </p:sp>
        <p:grpSp>
          <p:nvGrpSpPr>
            <p:cNvPr id="1278981" name="Group 5"/>
            <p:cNvGrpSpPr>
              <a:grpSpLocks/>
            </p:cNvGrpSpPr>
            <p:nvPr/>
          </p:nvGrpSpPr>
          <p:grpSpPr bwMode="auto">
            <a:xfrm>
              <a:off x="3990924" y="3699470"/>
              <a:ext cx="839056" cy="1295400"/>
              <a:chOff x="2107" y="2294"/>
              <a:chExt cx="572" cy="768"/>
            </a:xfrm>
          </p:grpSpPr>
          <p:sp>
            <p:nvSpPr>
              <p:cNvPr id="1278982" name="Oval 6"/>
              <p:cNvSpPr>
                <a:spLocks noChangeArrowheads="1"/>
              </p:cNvSpPr>
              <p:nvPr/>
            </p:nvSpPr>
            <p:spPr bwMode="auto">
              <a:xfrm>
                <a:off x="2304" y="2294"/>
                <a:ext cx="177" cy="308"/>
              </a:xfrm>
              <a:prstGeom prst="ellipse">
                <a:avLst/>
              </a:prstGeom>
              <a:solidFill>
                <a:schemeClr val="accent2">
                  <a:lumMod val="40000"/>
                  <a:lumOff val="60000"/>
                </a:scheme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78983" name="Text Box 7"/>
              <p:cNvSpPr txBox="1">
                <a:spLocks noChangeArrowheads="1"/>
              </p:cNvSpPr>
              <p:nvPr/>
            </p:nvSpPr>
            <p:spPr bwMode="auto">
              <a:xfrm>
                <a:off x="2107" y="2682"/>
                <a:ext cx="572" cy="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dirty="0"/>
                  <a:t>library</a:t>
                </a:r>
              </a:p>
              <a:p>
                <a:pPr algn="ctr" eaLnBrk="0" hangingPunct="0">
                  <a:spcBef>
                    <a:spcPct val="0"/>
                  </a:spcBef>
                  <a:buClrTx/>
                  <a:buFontTx/>
                  <a:buNone/>
                </a:pPr>
                <a:r>
                  <a:rPr lang="en-US" dirty="0"/>
                  <a:t>system</a:t>
                </a:r>
              </a:p>
            </p:txBody>
          </p:sp>
        </p:grpSp>
        <p:sp>
          <p:nvSpPr>
            <p:cNvPr id="1278984" name="Line 8"/>
            <p:cNvSpPr>
              <a:spLocks noChangeShapeType="1"/>
            </p:cNvSpPr>
            <p:nvPr/>
          </p:nvSpPr>
          <p:spPr bwMode="auto">
            <a:xfrm>
              <a:off x="2673350" y="3810000"/>
              <a:ext cx="16176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78985" name="Line 9"/>
            <p:cNvSpPr>
              <a:spLocks noChangeShapeType="1"/>
            </p:cNvSpPr>
            <p:nvPr/>
          </p:nvSpPr>
          <p:spPr bwMode="auto">
            <a:xfrm>
              <a:off x="2673350" y="4038600"/>
              <a:ext cx="1617663"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78986" name="Line 10"/>
            <p:cNvSpPr>
              <a:spLocks noChangeShapeType="1"/>
            </p:cNvSpPr>
            <p:nvPr/>
          </p:nvSpPr>
          <p:spPr bwMode="auto">
            <a:xfrm>
              <a:off x="4528201" y="3825842"/>
              <a:ext cx="1617663"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78987" name="Line 11"/>
            <p:cNvSpPr>
              <a:spLocks noChangeShapeType="1"/>
            </p:cNvSpPr>
            <p:nvPr/>
          </p:nvSpPr>
          <p:spPr bwMode="auto">
            <a:xfrm>
              <a:off x="4528201" y="4054442"/>
              <a:ext cx="16176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1278988" name="Text Box 12"/>
            <p:cNvSpPr txBox="1">
              <a:spLocks noChangeArrowheads="1"/>
            </p:cNvSpPr>
            <p:nvPr/>
          </p:nvSpPr>
          <p:spPr bwMode="auto">
            <a:xfrm>
              <a:off x="2856267" y="3429000"/>
              <a:ext cx="102322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a:t>direction</a:t>
              </a:r>
            </a:p>
          </p:txBody>
        </p:sp>
        <p:sp>
          <p:nvSpPr>
            <p:cNvPr id="1278989" name="Text Box 13"/>
            <p:cNvSpPr txBox="1">
              <a:spLocks noChangeArrowheads="1"/>
            </p:cNvSpPr>
            <p:nvPr/>
          </p:nvSpPr>
          <p:spPr bwMode="auto">
            <a:xfrm>
              <a:off x="2978103" y="4114800"/>
              <a:ext cx="77797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a:t>report</a:t>
              </a:r>
            </a:p>
          </p:txBody>
        </p:sp>
        <p:sp>
          <p:nvSpPr>
            <p:cNvPr id="1278990" name="Text Box 14"/>
            <p:cNvSpPr txBox="1">
              <a:spLocks noChangeArrowheads="1"/>
            </p:cNvSpPr>
            <p:nvPr/>
          </p:nvSpPr>
          <p:spPr bwMode="auto">
            <a:xfrm>
              <a:off x="4936819" y="3444842"/>
              <a:ext cx="90043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a:t>request</a:t>
              </a:r>
            </a:p>
          </p:txBody>
        </p:sp>
        <p:sp>
          <p:nvSpPr>
            <p:cNvPr id="1278991" name="Text Box 15"/>
            <p:cNvSpPr txBox="1">
              <a:spLocks noChangeArrowheads="1"/>
            </p:cNvSpPr>
            <p:nvPr/>
          </p:nvSpPr>
          <p:spPr bwMode="auto">
            <a:xfrm>
              <a:off x="4863883" y="4130642"/>
              <a:ext cx="10463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lang="en-US"/>
                <a:t>ack’ment</a:t>
              </a:r>
            </a:p>
          </p:txBody>
        </p:sp>
      </p:grpSp>
      <p:sp>
        <p:nvSpPr>
          <p:cNvPr id="21" name="Rectangle 20"/>
          <p:cNvSpPr/>
          <p:nvPr/>
        </p:nvSpPr>
        <p:spPr>
          <a:xfrm>
            <a:off x="1861317" y="4881072"/>
            <a:ext cx="4572000" cy="923330"/>
          </a:xfrm>
          <a:prstGeom prst="rect">
            <a:avLst/>
          </a:prstGeom>
        </p:spPr>
        <p:txBody>
          <a:bodyPr>
            <a:spAutoFit/>
          </a:bodyPr>
          <a:lstStyle/>
          <a:p>
            <a:r>
              <a:rPr lang="en-US" dirty="0"/>
              <a:t>external entities</a:t>
            </a:r>
          </a:p>
          <a:p>
            <a:pPr marL="342900" indent="-342900"/>
            <a:endParaRPr lang="en-US" dirty="0"/>
          </a:p>
          <a:p>
            <a:r>
              <a:rPr lang="en-US" dirty="0"/>
              <a:t>processes</a:t>
            </a:r>
          </a:p>
        </p:txBody>
      </p:sp>
      <p:sp>
        <p:nvSpPr>
          <p:cNvPr id="22" name="Rectangle 4"/>
          <p:cNvSpPr>
            <a:spLocks noChangeArrowheads="1"/>
          </p:cNvSpPr>
          <p:nvPr/>
        </p:nvSpPr>
        <p:spPr bwMode="auto">
          <a:xfrm>
            <a:off x="3959484" y="4886906"/>
            <a:ext cx="184731" cy="369332"/>
          </a:xfrm>
          <a:prstGeom prst="rect">
            <a:avLst/>
          </a:prstGeom>
          <a:solidFill>
            <a:srgbClr val="FFC000"/>
          </a:solidFill>
          <a:ln w="9525">
            <a:solidFill>
              <a:schemeClr val="tx1"/>
            </a:solidFill>
            <a:miter lim="800000"/>
            <a:headEnd/>
            <a:tailEnd/>
          </a:ln>
          <a:effectLst/>
        </p:spPr>
        <p:txBody>
          <a:bodyPr wrap="none" anchor="ctr">
            <a:spAutoFit/>
          </a:bodyPr>
          <a:lstStyle/>
          <a:p>
            <a:endParaRPr lang="en-IN"/>
          </a:p>
        </p:txBody>
      </p:sp>
      <p:sp>
        <p:nvSpPr>
          <p:cNvPr id="23" name="Oval 5"/>
          <p:cNvSpPr>
            <a:spLocks noChangeArrowheads="1"/>
          </p:cNvSpPr>
          <p:nvPr/>
        </p:nvSpPr>
        <p:spPr bwMode="auto">
          <a:xfrm>
            <a:off x="4100314" y="5354228"/>
            <a:ext cx="259766" cy="519351"/>
          </a:xfrm>
          <a:prstGeom prst="ellipse">
            <a:avLst/>
          </a:prstGeom>
          <a:solidFill>
            <a:schemeClr val="accent2">
              <a:lumMod val="40000"/>
              <a:lumOff val="60000"/>
            </a:schemeClr>
          </a:solidFill>
          <a:ln w="9525">
            <a:solidFill>
              <a:schemeClr val="tx1"/>
            </a:solidFill>
            <a:round/>
            <a:headEnd/>
            <a:tailEnd/>
          </a:ln>
          <a:effectLst/>
        </p:spPr>
        <p:txBody>
          <a:bodyPr wrap="none" anchor="ctr">
            <a:spAutoFit/>
          </a:bodyPr>
          <a:lstStyle/>
          <a:p>
            <a:endParaRPr lang="en-IN"/>
          </a:p>
        </p:txBody>
      </p:sp>
      <p:sp>
        <p:nvSpPr>
          <p:cNvPr id="24" name="Rectangle 23"/>
          <p:cNvSpPr/>
          <p:nvPr/>
        </p:nvSpPr>
        <p:spPr>
          <a:xfrm>
            <a:off x="6396213" y="4800407"/>
            <a:ext cx="4098301" cy="923330"/>
          </a:xfrm>
          <a:prstGeom prst="rect">
            <a:avLst/>
          </a:prstGeom>
        </p:spPr>
        <p:txBody>
          <a:bodyPr wrap="square">
            <a:spAutoFit/>
          </a:bodyPr>
          <a:lstStyle/>
          <a:p>
            <a:r>
              <a:rPr lang="en-US" dirty="0"/>
              <a:t>data flows</a:t>
            </a:r>
          </a:p>
          <a:p>
            <a:endParaRPr lang="en-US" dirty="0"/>
          </a:p>
          <a:p>
            <a:r>
              <a:rPr lang="en-US" dirty="0"/>
              <a:t>data stores</a:t>
            </a:r>
          </a:p>
        </p:txBody>
      </p:sp>
      <p:sp>
        <p:nvSpPr>
          <p:cNvPr id="25" name="Line 6"/>
          <p:cNvSpPr>
            <a:spLocks noChangeShapeType="1"/>
          </p:cNvSpPr>
          <p:nvPr/>
        </p:nvSpPr>
        <p:spPr bwMode="auto">
          <a:xfrm>
            <a:off x="8212511" y="4941142"/>
            <a:ext cx="10541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26" name="Line 7"/>
          <p:cNvSpPr>
            <a:spLocks noChangeShapeType="1"/>
          </p:cNvSpPr>
          <p:nvPr/>
        </p:nvSpPr>
        <p:spPr bwMode="auto">
          <a:xfrm>
            <a:off x="8201879" y="5405686"/>
            <a:ext cx="10541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27" name="Line 8"/>
          <p:cNvSpPr>
            <a:spLocks noChangeShapeType="1"/>
          </p:cNvSpPr>
          <p:nvPr/>
        </p:nvSpPr>
        <p:spPr bwMode="auto">
          <a:xfrm>
            <a:off x="8201879" y="5710486"/>
            <a:ext cx="10541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cxnSp>
        <p:nvCxnSpPr>
          <p:cNvPr id="28" name="Straight Connector 27"/>
          <p:cNvCxnSpPr/>
          <p:nvPr/>
        </p:nvCxnSpPr>
        <p:spPr>
          <a:xfrm>
            <a:off x="1924437" y="4656047"/>
            <a:ext cx="82100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25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45"/>
          <p:cNvSpPr>
            <a:spLocks noGrp="1"/>
          </p:cNvSpPr>
          <p:nvPr>
            <p:ph type="sldNum" sz="quarter" idx="12"/>
          </p:nvPr>
        </p:nvSpPr>
        <p:spPr/>
        <p:txBody>
          <a:bodyPr/>
          <a:lstStyle/>
          <a:p>
            <a:r>
              <a:rPr lang="nl-NL" dirty="0"/>
              <a:t>29</a:t>
            </a:r>
          </a:p>
        </p:txBody>
      </p:sp>
      <p:sp>
        <p:nvSpPr>
          <p:cNvPr id="569346" name="Rectangle 2"/>
          <p:cNvSpPr>
            <a:spLocks noGrp="1" noChangeArrowheads="1"/>
          </p:cNvSpPr>
          <p:nvPr>
            <p:ph type="title" idx="4294967295"/>
          </p:nvPr>
        </p:nvSpPr>
        <p:spPr>
          <a:xfrm>
            <a:off x="72069" y="310805"/>
            <a:ext cx="10735383" cy="1448797"/>
          </a:xfrm>
          <a:noFill/>
        </p:spPr>
        <p:txBody>
          <a:bodyPr>
            <a:normAutofit/>
          </a:bodyPr>
          <a:lstStyle/>
          <a:p>
            <a:pPr>
              <a:lnSpc>
                <a:spcPct val="100000"/>
              </a:lnSpc>
              <a:spcAft>
                <a:spcPts val="400"/>
              </a:spcAft>
            </a:pPr>
            <a:r>
              <a:rPr lang="en-US" sz="2400" b="1" dirty="0">
                <a:solidFill>
                  <a:srgbClr val="C00000"/>
                </a:solidFill>
              </a:rPr>
              <a:t>Design Method 1 :</a:t>
            </a:r>
            <a:r>
              <a:rPr lang="en-US" sz="2400" b="1" dirty="0">
                <a:solidFill>
                  <a:srgbClr val="0070C0"/>
                </a:solidFill>
              </a:rPr>
              <a:t>Data flow diagram – First Level Decomposition</a:t>
            </a:r>
            <a:br>
              <a:rPr lang="en-US" sz="2800" b="1" dirty="0">
                <a:solidFill>
                  <a:srgbClr val="0070C0"/>
                </a:solidFill>
              </a:rPr>
            </a:br>
            <a:br>
              <a:rPr lang="en-US" sz="400" dirty="0">
                <a:solidFill>
                  <a:srgbClr val="0070C0"/>
                </a:solidFill>
              </a:rPr>
            </a:br>
            <a:r>
              <a:rPr lang="en-US" sz="2800" dirty="0">
                <a:solidFill>
                  <a:srgbClr val="0070C0"/>
                </a:solidFill>
              </a:rPr>
              <a:t>              </a:t>
            </a:r>
            <a:r>
              <a:rPr lang="en-US" sz="2400" b="1" dirty="0">
                <a:solidFill>
                  <a:srgbClr val="7030A0"/>
                </a:solidFill>
              </a:rPr>
              <a:t>(Book Lending Automation Example)</a:t>
            </a:r>
            <a:endParaRPr lang="en-US" sz="2800" b="1" dirty="0">
              <a:solidFill>
                <a:srgbClr val="7030A0"/>
              </a:solidFill>
            </a:endParaRPr>
          </a:p>
        </p:txBody>
      </p:sp>
      <p:sp>
        <p:nvSpPr>
          <p:cNvPr id="569348" name="Oval 4"/>
          <p:cNvSpPr>
            <a:spLocks noChangeArrowheads="1"/>
          </p:cNvSpPr>
          <p:nvPr/>
        </p:nvSpPr>
        <p:spPr bwMode="auto">
          <a:xfrm>
            <a:off x="3050778" y="3657011"/>
            <a:ext cx="259766" cy="519351"/>
          </a:xfrm>
          <a:prstGeom prst="ellipse">
            <a:avLst/>
          </a:prstGeom>
          <a:solidFill>
            <a:schemeClr val="accent2">
              <a:lumMod val="40000"/>
              <a:lumOff val="60000"/>
            </a:scheme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569349" name="Text Box 5"/>
          <p:cNvSpPr txBox="1">
            <a:spLocks noChangeArrowheads="1"/>
          </p:cNvSpPr>
          <p:nvPr/>
        </p:nvSpPr>
        <p:spPr bwMode="auto">
          <a:xfrm>
            <a:off x="3177514" y="3617806"/>
            <a:ext cx="874150" cy="646331"/>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dirty="0"/>
              <a:t>Borrow</a:t>
            </a:r>
          </a:p>
          <a:p>
            <a:pPr eaLnBrk="0" hangingPunct="0">
              <a:spcBef>
                <a:spcPct val="0"/>
              </a:spcBef>
              <a:buClrTx/>
              <a:buFontTx/>
              <a:buNone/>
            </a:pPr>
            <a:r>
              <a:rPr lang="en-US" dirty="0"/>
              <a:t>   title</a:t>
            </a:r>
          </a:p>
        </p:txBody>
      </p:sp>
      <p:grpSp>
        <p:nvGrpSpPr>
          <p:cNvPr id="569350" name="Group 6"/>
          <p:cNvGrpSpPr>
            <a:grpSpLocks/>
          </p:cNvGrpSpPr>
          <p:nvPr/>
        </p:nvGrpSpPr>
        <p:grpSpPr bwMode="auto">
          <a:xfrm>
            <a:off x="3050778" y="2338453"/>
            <a:ext cx="1145137" cy="681305"/>
            <a:chOff x="2304" y="2052"/>
            <a:chExt cx="813" cy="639"/>
          </a:xfrm>
          <a:solidFill>
            <a:schemeClr val="tx2">
              <a:lumMod val="20000"/>
              <a:lumOff val="80000"/>
            </a:schemeClr>
          </a:solidFill>
        </p:grpSpPr>
        <p:sp>
          <p:nvSpPr>
            <p:cNvPr id="569351" name="Oval 7"/>
            <p:cNvSpPr>
              <a:spLocks noChangeArrowheads="1"/>
            </p:cNvSpPr>
            <p:nvPr/>
          </p:nvSpPr>
          <p:spPr bwMode="auto">
            <a:xfrm>
              <a:off x="2304" y="2204"/>
              <a:ext cx="184" cy="487"/>
            </a:xfrm>
            <a:prstGeom prst="ellipse">
              <a:avLst/>
            </a:prstGeom>
            <a:solidFill>
              <a:schemeClr val="accent2">
                <a:lumMod val="40000"/>
                <a:lumOff val="60000"/>
              </a:scheme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569352" name="Text Box 8"/>
            <p:cNvSpPr txBox="1">
              <a:spLocks noChangeArrowheads="1"/>
            </p:cNvSpPr>
            <p:nvPr/>
          </p:nvSpPr>
          <p:spPr bwMode="auto">
            <a:xfrm>
              <a:off x="2518" y="2052"/>
              <a:ext cx="599" cy="606"/>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dirty="0"/>
                <a:t>Prelim.</a:t>
              </a:r>
            </a:p>
            <a:p>
              <a:pPr eaLnBrk="0" hangingPunct="0">
                <a:spcBef>
                  <a:spcPct val="0"/>
                </a:spcBef>
                <a:buClrTx/>
                <a:buFontTx/>
                <a:buNone/>
              </a:pPr>
              <a:r>
                <a:rPr lang="en-US" dirty="0"/>
                <a:t>  </a:t>
              </a:r>
              <a:r>
                <a:rPr lang="en-US" dirty="0" err="1"/>
                <a:t>proc</a:t>
              </a:r>
              <a:endParaRPr lang="en-US" dirty="0"/>
            </a:p>
          </p:txBody>
        </p:sp>
      </p:grpSp>
      <p:grpSp>
        <p:nvGrpSpPr>
          <p:cNvPr id="569353" name="Group 9"/>
          <p:cNvGrpSpPr>
            <a:grpSpLocks/>
          </p:cNvGrpSpPr>
          <p:nvPr/>
        </p:nvGrpSpPr>
        <p:grpSpPr bwMode="auto">
          <a:xfrm>
            <a:off x="5000517" y="3685378"/>
            <a:ext cx="1085979" cy="646119"/>
            <a:chOff x="2304" y="2195"/>
            <a:chExt cx="771" cy="606"/>
          </a:xfrm>
          <a:solidFill>
            <a:schemeClr val="tx2">
              <a:lumMod val="20000"/>
              <a:lumOff val="80000"/>
            </a:schemeClr>
          </a:solidFill>
        </p:grpSpPr>
        <p:sp>
          <p:nvSpPr>
            <p:cNvPr id="569354" name="Oval 10"/>
            <p:cNvSpPr>
              <a:spLocks noChangeArrowheads="1"/>
            </p:cNvSpPr>
            <p:nvPr/>
          </p:nvSpPr>
          <p:spPr bwMode="auto">
            <a:xfrm>
              <a:off x="2304" y="2204"/>
              <a:ext cx="184" cy="487"/>
            </a:xfrm>
            <a:prstGeom prst="ellipse">
              <a:avLst/>
            </a:prstGeom>
            <a:solidFill>
              <a:schemeClr val="accent2">
                <a:lumMod val="40000"/>
                <a:lumOff val="60000"/>
              </a:scheme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569355" name="Text Box 11"/>
            <p:cNvSpPr txBox="1">
              <a:spLocks noChangeArrowheads="1"/>
            </p:cNvSpPr>
            <p:nvPr/>
          </p:nvSpPr>
          <p:spPr bwMode="auto">
            <a:xfrm>
              <a:off x="2492" y="2195"/>
              <a:ext cx="583" cy="606"/>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dirty="0"/>
                <a:t>Return</a:t>
              </a:r>
              <a:br>
                <a:rPr lang="en-US" dirty="0"/>
              </a:br>
              <a:r>
                <a:rPr lang="en-US" dirty="0"/>
                <a:t>   title</a:t>
              </a:r>
            </a:p>
          </p:txBody>
        </p:sp>
      </p:grpSp>
      <p:grpSp>
        <p:nvGrpSpPr>
          <p:cNvPr id="569356" name="Group 12"/>
          <p:cNvGrpSpPr>
            <a:grpSpLocks/>
          </p:cNvGrpSpPr>
          <p:nvPr/>
        </p:nvGrpSpPr>
        <p:grpSpPr bwMode="auto">
          <a:xfrm>
            <a:off x="8008198" y="2562913"/>
            <a:ext cx="1249239" cy="524964"/>
            <a:chOff x="2304" y="2213"/>
            <a:chExt cx="750" cy="476"/>
          </a:xfrm>
          <a:solidFill>
            <a:schemeClr val="accent2">
              <a:lumMod val="40000"/>
              <a:lumOff val="60000"/>
            </a:schemeClr>
          </a:solidFill>
        </p:grpSpPr>
        <p:sp>
          <p:nvSpPr>
            <p:cNvPr id="569357" name="Oval 13"/>
            <p:cNvSpPr>
              <a:spLocks noChangeArrowheads="1"/>
            </p:cNvSpPr>
            <p:nvPr/>
          </p:nvSpPr>
          <p:spPr bwMode="auto">
            <a:xfrm>
              <a:off x="2304" y="2213"/>
              <a:ext cx="156" cy="471"/>
            </a:xfrm>
            <a:prstGeom prst="ellipse">
              <a:avLst/>
            </a:prstGeom>
            <a:grp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569358" name="Text Box 14"/>
            <p:cNvSpPr txBox="1">
              <a:spLocks noChangeArrowheads="1"/>
            </p:cNvSpPr>
            <p:nvPr/>
          </p:nvSpPr>
          <p:spPr bwMode="auto">
            <a:xfrm>
              <a:off x="2389" y="2215"/>
              <a:ext cx="665" cy="474"/>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6000" rIns="36000">
              <a:spAutoFit/>
            </a:bodyPr>
            <a:lstStyle/>
            <a:p>
              <a:pPr algn="ctr" eaLnBrk="0" hangingPunct="0">
                <a:spcBef>
                  <a:spcPct val="0"/>
                </a:spcBef>
                <a:buClrTx/>
                <a:buFontTx/>
                <a:buNone/>
              </a:pPr>
              <a:r>
                <a:rPr lang="en-US" sz="1400" dirty="0"/>
                <a:t>Management          report</a:t>
              </a:r>
            </a:p>
          </p:txBody>
        </p:sp>
      </p:grpSp>
      <p:sp>
        <p:nvSpPr>
          <p:cNvPr id="569359" name="Text Box 15"/>
          <p:cNvSpPr txBox="1">
            <a:spLocks noChangeArrowheads="1"/>
          </p:cNvSpPr>
          <p:nvPr/>
        </p:nvSpPr>
        <p:spPr bwMode="auto">
          <a:xfrm>
            <a:off x="3125597" y="1652819"/>
            <a:ext cx="951095" cy="369332"/>
          </a:xfrm>
          <a:prstGeom prst="rect">
            <a:avLst/>
          </a:prstGeom>
          <a:solidFill>
            <a:srgbClr val="FFC000"/>
          </a:solidFill>
          <a:ln w="9525">
            <a:solidFill>
              <a:schemeClr val="tx1"/>
            </a:solidFill>
            <a:miter lim="800000"/>
            <a:headEnd/>
            <a:tailEnd/>
          </a:ln>
          <a:effectLst/>
        </p:spPr>
        <p:txBody>
          <a:bodyPr wrap="square">
            <a:spAutoFit/>
          </a:bodyPr>
          <a:lstStyle/>
          <a:p>
            <a:pPr algn="ctr" eaLnBrk="0" hangingPunct="0">
              <a:spcBef>
                <a:spcPct val="0"/>
              </a:spcBef>
              <a:buClrTx/>
              <a:buFontTx/>
              <a:buNone/>
            </a:pPr>
            <a:r>
              <a:rPr lang="en-US" dirty="0"/>
              <a:t>client</a:t>
            </a:r>
          </a:p>
        </p:txBody>
      </p:sp>
      <p:sp>
        <p:nvSpPr>
          <p:cNvPr id="569360" name="Text Box 16"/>
          <p:cNvSpPr txBox="1">
            <a:spLocks noChangeArrowheads="1"/>
          </p:cNvSpPr>
          <p:nvPr/>
        </p:nvSpPr>
        <p:spPr bwMode="auto">
          <a:xfrm>
            <a:off x="3377172" y="4811818"/>
            <a:ext cx="138486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a:t>catalog adm.</a:t>
            </a:r>
          </a:p>
        </p:txBody>
      </p:sp>
      <p:sp>
        <p:nvSpPr>
          <p:cNvPr id="569361" name="Line 17"/>
          <p:cNvSpPr>
            <a:spLocks noChangeShapeType="1"/>
          </p:cNvSpPr>
          <p:nvPr/>
        </p:nvSpPr>
        <p:spPr bwMode="auto">
          <a:xfrm>
            <a:off x="3360701" y="4754017"/>
            <a:ext cx="170391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IN"/>
          </a:p>
        </p:txBody>
      </p:sp>
      <p:sp>
        <p:nvSpPr>
          <p:cNvPr id="569362" name="Text Box 18"/>
          <p:cNvSpPr txBox="1">
            <a:spLocks noChangeArrowheads="1"/>
          </p:cNvSpPr>
          <p:nvPr/>
        </p:nvSpPr>
        <p:spPr bwMode="auto">
          <a:xfrm>
            <a:off x="7467845" y="1609986"/>
            <a:ext cx="2357517" cy="369332"/>
          </a:xfrm>
          <a:prstGeom prst="rect">
            <a:avLst/>
          </a:prstGeom>
          <a:solidFill>
            <a:srgbClr val="FFC000"/>
          </a:solidFill>
          <a:ln w="9525">
            <a:solidFill>
              <a:schemeClr val="tx1"/>
            </a:solidFill>
            <a:miter lim="800000"/>
            <a:headEnd/>
            <a:tailEnd/>
          </a:ln>
          <a:effectLst/>
        </p:spPr>
        <p:txBody>
          <a:bodyPr wrap="square">
            <a:spAutoFit/>
          </a:bodyPr>
          <a:lstStyle/>
          <a:p>
            <a:pPr algn="ctr" eaLnBrk="0" hangingPunct="0">
              <a:spcBef>
                <a:spcPct val="0"/>
              </a:spcBef>
              <a:buClrTx/>
              <a:buFontTx/>
              <a:buNone/>
            </a:pPr>
            <a:r>
              <a:rPr lang="en-US" dirty="0"/>
              <a:t>management</a:t>
            </a:r>
          </a:p>
        </p:txBody>
      </p:sp>
      <p:sp>
        <p:nvSpPr>
          <p:cNvPr id="569363" name="Text Box 19"/>
          <p:cNvSpPr txBox="1">
            <a:spLocks noChangeArrowheads="1"/>
          </p:cNvSpPr>
          <p:nvPr/>
        </p:nvSpPr>
        <p:spPr bwMode="auto">
          <a:xfrm>
            <a:off x="8293188" y="3571013"/>
            <a:ext cx="81304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dirty="0"/>
              <a:t>log file</a:t>
            </a:r>
          </a:p>
        </p:txBody>
      </p:sp>
      <p:sp>
        <p:nvSpPr>
          <p:cNvPr id="569364" name="Line 20"/>
          <p:cNvSpPr>
            <a:spLocks noChangeShapeType="1"/>
          </p:cNvSpPr>
          <p:nvPr/>
        </p:nvSpPr>
        <p:spPr bwMode="auto">
          <a:xfrm>
            <a:off x="8078329" y="3565064"/>
            <a:ext cx="1136551"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IN"/>
          </a:p>
        </p:txBody>
      </p:sp>
      <p:sp>
        <p:nvSpPr>
          <p:cNvPr id="569365" name="Line 21"/>
          <p:cNvSpPr>
            <a:spLocks noChangeShapeType="1"/>
          </p:cNvSpPr>
          <p:nvPr/>
        </p:nvSpPr>
        <p:spPr bwMode="auto">
          <a:xfrm>
            <a:off x="3360701" y="5100822"/>
            <a:ext cx="170391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IN"/>
          </a:p>
        </p:txBody>
      </p:sp>
      <p:sp>
        <p:nvSpPr>
          <p:cNvPr id="569366" name="Line 22"/>
          <p:cNvSpPr>
            <a:spLocks noChangeShapeType="1"/>
          </p:cNvSpPr>
          <p:nvPr/>
        </p:nvSpPr>
        <p:spPr bwMode="auto">
          <a:xfrm>
            <a:off x="8078329" y="3911869"/>
            <a:ext cx="1136551"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IN"/>
          </a:p>
        </p:txBody>
      </p:sp>
      <p:sp>
        <p:nvSpPr>
          <p:cNvPr id="569367" name="Line 23"/>
          <p:cNvSpPr>
            <a:spLocks noChangeShapeType="1"/>
          </p:cNvSpPr>
          <p:nvPr/>
        </p:nvSpPr>
        <p:spPr bwMode="auto">
          <a:xfrm>
            <a:off x="8687783" y="3160458"/>
            <a:ext cx="0" cy="404606"/>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569368" name="Line 24"/>
          <p:cNvSpPr>
            <a:spLocks noChangeShapeType="1"/>
          </p:cNvSpPr>
          <p:nvPr/>
        </p:nvSpPr>
        <p:spPr bwMode="auto">
          <a:xfrm flipV="1">
            <a:off x="8281479" y="2062242"/>
            <a:ext cx="0" cy="40460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569369" name="Line 25"/>
          <p:cNvSpPr>
            <a:spLocks noChangeShapeType="1"/>
          </p:cNvSpPr>
          <p:nvPr/>
        </p:nvSpPr>
        <p:spPr bwMode="auto">
          <a:xfrm flipV="1">
            <a:off x="9092257" y="2062242"/>
            <a:ext cx="0" cy="404606"/>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569370" name="Line 26"/>
          <p:cNvSpPr>
            <a:spLocks noChangeShapeType="1"/>
          </p:cNvSpPr>
          <p:nvPr/>
        </p:nvSpPr>
        <p:spPr bwMode="auto">
          <a:xfrm>
            <a:off x="4200141" y="2745438"/>
            <a:ext cx="2622672" cy="1041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endParaRPr lang="en-IN"/>
          </a:p>
        </p:txBody>
      </p:sp>
      <p:sp>
        <p:nvSpPr>
          <p:cNvPr id="569371" name="Line 27"/>
          <p:cNvSpPr>
            <a:spLocks noChangeShapeType="1"/>
          </p:cNvSpPr>
          <p:nvPr/>
        </p:nvSpPr>
        <p:spPr bwMode="auto">
          <a:xfrm>
            <a:off x="6822813" y="2755852"/>
            <a:ext cx="1458666" cy="8092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569372" name="Line 28"/>
          <p:cNvSpPr>
            <a:spLocks noChangeShapeType="1"/>
          </p:cNvSpPr>
          <p:nvPr/>
        </p:nvSpPr>
        <p:spPr bwMode="auto">
          <a:xfrm>
            <a:off x="3307807" y="4176362"/>
            <a:ext cx="556207" cy="5776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endParaRPr lang="en-IN"/>
          </a:p>
        </p:txBody>
      </p:sp>
      <p:sp>
        <p:nvSpPr>
          <p:cNvPr id="569373" name="Line 29"/>
          <p:cNvSpPr>
            <a:spLocks noChangeShapeType="1"/>
          </p:cNvSpPr>
          <p:nvPr/>
        </p:nvSpPr>
        <p:spPr bwMode="auto">
          <a:xfrm flipH="1">
            <a:off x="4519171" y="4199289"/>
            <a:ext cx="556206" cy="5690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endParaRPr lang="en-IN"/>
          </a:p>
        </p:txBody>
      </p:sp>
      <p:sp>
        <p:nvSpPr>
          <p:cNvPr id="569374" name="Text Box 30"/>
          <p:cNvSpPr txBox="1">
            <a:spLocks noChangeArrowheads="1"/>
          </p:cNvSpPr>
          <p:nvPr/>
        </p:nvSpPr>
        <p:spPr bwMode="auto">
          <a:xfrm>
            <a:off x="3608564" y="1979318"/>
            <a:ext cx="82086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sz="1600" dirty="0"/>
              <a:t>request</a:t>
            </a:r>
            <a:endParaRPr lang="en-US" dirty="0"/>
          </a:p>
        </p:txBody>
      </p:sp>
      <p:sp>
        <p:nvSpPr>
          <p:cNvPr id="569375" name="Text Box 31"/>
          <p:cNvSpPr txBox="1">
            <a:spLocks noChangeArrowheads="1"/>
          </p:cNvSpPr>
          <p:nvPr/>
        </p:nvSpPr>
        <p:spPr bwMode="auto">
          <a:xfrm>
            <a:off x="5298260" y="2466848"/>
            <a:ext cx="85029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sz="1600"/>
              <a:t>log data</a:t>
            </a:r>
            <a:endParaRPr lang="en-US"/>
          </a:p>
        </p:txBody>
      </p:sp>
      <p:sp>
        <p:nvSpPr>
          <p:cNvPr id="569376" name="Text Box 32"/>
          <p:cNvSpPr txBox="1">
            <a:spLocks noChangeArrowheads="1"/>
          </p:cNvSpPr>
          <p:nvPr/>
        </p:nvSpPr>
        <p:spPr bwMode="auto">
          <a:xfrm>
            <a:off x="4296842" y="2918598"/>
            <a:ext cx="1771048"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spcBef>
                <a:spcPct val="0"/>
              </a:spcBef>
              <a:buClrTx/>
              <a:buFontTx/>
              <a:buNone/>
            </a:pPr>
            <a:r>
              <a:rPr lang="en-US" sz="1600" dirty="0"/>
              <a:t>  Return request</a:t>
            </a:r>
            <a:endParaRPr lang="en-US" dirty="0"/>
          </a:p>
        </p:txBody>
      </p:sp>
      <p:sp>
        <p:nvSpPr>
          <p:cNvPr id="569378" name="Text Box 34"/>
          <p:cNvSpPr txBox="1">
            <a:spLocks noChangeArrowheads="1"/>
          </p:cNvSpPr>
          <p:nvPr/>
        </p:nvSpPr>
        <p:spPr bwMode="auto">
          <a:xfrm>
            <a:off x="4449049" y="4200873"/>
            <a:ext cx="51809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sz="1600" dirty="0"/>
              <a:t>title</a:t>
            </a:r>
            <a:endParaRPr lang="en-US" dirty="0"/>
          </a:p>
        </p:txBody>
      </p:sp>
      <p:sp>
        <p:nvSpPr>
          <p:cNvPr id="569379" name="Text Box 35"/>
          <p:cNvSpPr txBox="1">
            <a:spLocks noChangeArrowheads="1"/>
          </p:cNvSpPr>
          <p:nvPr/>
        </p:nvSpPr>
        <p:spPr bwMode="auto">
          <a:xfrm>
            <a:off x="3025733" y="4292391"/>
            <a:ext cx="51809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sz="1600" dirty="0"/>
              <a:t>title</a:t>
            </a:r>
            <a:endParaRPr lang="en-US" dirty="0"/>
          </a:p>
        </p:txBody>
      </p:sp>
      <p:sp>
        <p:nvSpPr>
          <p:cNvPr id="569380" name="Text Box 36"/>
          <p:cNvSpPr txBox="1">
            <a:spLocks noChangeArrowheads="1"/>
          </p:cNvSpPr>
          <p:nvPr/>
        </p:nvSpPr>
        <p:spPr bwMode="auto">
          <a:xfrm rot="16200000">
            <a:off x="886089" y="3158798"/>
            <a:ext cx="2439205"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spcBef>
                <a:spcPct val="0"/>
              </a:spcBef>
              <a:buClrTx/>
              <a:buFontTx/>
              <a:buNone/>
            </a:pPr>
            <a:r>
              <a:rPr lang="en-US" sz="1600" dirty="0"/>
              <a:t>acknowledgement</a:t>
            </a:r>
            <a:endParaRPr lang="en-US" dirty="0"/>
          </a:p>
        </p:txBody>
      </p:sp>
      <p:sp>
        <p:nvSpPr>
          <p:cNvPr id="569381" name="Text Box 37"/>
          <p:cNvSpPr txBox="1">
            <a:spLocks noChangeArrowheads="1"/>
          </p:cNvSpPr>
          <p:nvPr/>
        </p:nvSpPr>
        <p:spPr bwMode="auto">
          <a:xfrm>
            <a:off x="7552146" y="1980368"/>
            <a:ext cx="71417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sz="1600" dirty="0"/>
              <a:t>report</a:t>
            </a:r>
            <a:endParaRPr lang="en-US" dirty="0"/>
          </a:p>
        </p:txBody>
      </p:sp>
      <p:sp>
        <p:nvSpPr>
          <p:cNvPr id="569382" name="Text Box 38"/>
          <p:cNvSpPr txBox="1">
            <a:spLocks noChangeArrowheads="1"/>
          </p:cNvSpPr>
          <p:nvPr/>
        </p:nvSpPr>
        <p:spPr bwMode="auto">
          <a:xfrm>
            <a:off x="9044905" y="1972016"/>
            <a:ext cx="928972"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sz="1600" dirty="0"/>
              <a:t>direction</a:t>
            </a:r>
            <a:endParaRPr lang="en-US" dirty="0"/>
          </a:p>
        </p:txBody>
      </p:sp>
      <p:sp>
        <p:nvSpPr>
          <p:cNvPr id="569383" name="Text Box 39"/>
          <p:cNvSpPr txBox="1">
            <a:spLocks noChangeArrowheads="1"/>
          </p:cNvSpPr>
          <p:nvPr/>
        </p:nvSpPr>
        <p:spPr bwMode="auto">
          <a:xfrm>
            <a:off x="8647520" y="3276060"/>
            <a:ext cx="85029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spcBef>
                <a:spcPct val="0"/>
              </a:spcBef>
              <a:buClrTx/>
              <a:buFontTx/>
              <a:buNone/>
            </a:pPr>
            <a:r>
              <a:rPr lang="en-US" sz="1600"/>
              <a:t>log data</a:t>
            </a:r>
            <a:endParaRPr lang="en-US"/>
          </a:p>
        </p:txBody>
      </p:sp>
      <p:cxnSp>
        <p:nvCxnSpPr>
          <p:cNvPr id="569384" name="AutoShape 40"/>
          <p:cNvCxnSpPr>
            <a:cxnSpLocks noChangeShapeType="1"/>
            <a:stCxn id="569359" idx="2"/>
            <a:endCxn id="569351" idx="0"/>
          </p:cNvCxnSpPr>
          <p:nvPr/>
        </p:nvCxnSpPr>
        <p:spPr bwMode="auto">
          <a:xfrm flipH="1">
            <a:off x="3180362" y="2022151"/>
            <a:ext cx="420782" cy="478364"/>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9385" name="AutoShape 41"/>
          <p:cNvCxnSpPr>
            <a:cxnSpLocks noChangeShapeType="1"/>
            <a:stCxn id="569351" idx="4"/>
            <a:endCxn id="569348" idx="0"/>
          </p:cNvCxnSpPr>
          <p:nvPr/>
        </p:nvCxnSpPr>
        <p:spPr bwMode="auto">
          <a:xfrm>
            <a:off x="3180363" y="3019758"/>
            <a:ext cx="299" cy="637253"/>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9386" name="AutoShape 42"/>
          <p:cNvCxnSpPr>
            <a:cxnSpLocks noChangeShapeType="1"/>
            <a:stCxn id="569351" idx="5"/>
            <a:endCxn id="569354" idx="1"/>
          </p:cNvCxnSpPr>
          <p:nvPr/>
        </p:nvCxnSpPr>
        <p:spPr bwMode="auto">
          <a:xfrm>
            <a:off x="3271993" y="2943717"/>
            <a:ext cx="1766480" cy="827299"/>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9387" name="AutoShape 43"/>
          <p:cNvCxnSpPr>
            <a:cxnSpLocks noChangeShapeType="1"/>
            <a:stCxn id="569354" idx="4"/>
            <a:endCxn id="569359" idx="1"/>
          </p:cNvCxnSpPr>
          <p:nvPr/>
        </p:nvCxnSpPr>
        <p:spPr bwMode="auto">
          <a:xfrm rot="5400000" flipH="1">
            <a:off x="2939484" y="2023598"/>
            <a:ext cx="2376731" cy="2004506"/>
          </a:xfrm>
          <a:prstGeom prst="bentConnector4">
            <a:avLst>
              <a:gd name="adj1" fmla="val -9618"/>
              <a:gd name="adj2" fmla="val 111404"/>
            </a:avLst>
          </a:prstGeom>
          <a:noFill/>
          <a:ln w="1905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Rectangle 8"/>
          <p:cNvSpPr/>
          <p:nvPr/>
        </p:nvSpPr>
        <p:spPr>
          <a:xfrm>
            <a:off x="1873294" y="5499230"/>
            <a:ext cx="4572000" cy="923330"/>
          </a:xfrm>
          <a:prstGeom prst="rect">
            <a:avLst/>
          </a:prstGeom>
        </p:spPr>
        <p:txBody>
          <a:bodyPr>
            <a:spAutoFit/>
          </a:bodyPr>
          <a:lstStyle/>
          <a:p>
            <a:r>
              <a:rPr lang="en-US" dirty="0"/>
              <a:t>external entities</a:t>
            </a:r>
          </a:p>
          <a:p>
            <a:pPr marL="342900" indent="-342900"/>
            <a:endParaRPr lang="en-US" dirty="0"/>
          </a:p>
          <a:p>
            <a:r>
              <a:rPr lang="en-US" dirty="0"/>
              <a:t>processes</a:t>
            </a:r>
          </a:p>
        </p:txBody>
      </p:sp>
      <p:sp>
        <p:nvSpPr>
          <p:cNvPr id="55" name="Rectangle 4"/>
          <p:cNvSpPr>
            <a:spLocks noChangeArrowheads="1"/>
          </p:cNvSpPr>
          <p:nvPr/>
        </p:nvSpPr>
        <p:spPr bwMode="auto">
          <a:xfrm>
            <a:off x="3971461" y="5505064"/>
            <a:ext cx="184731" cy="369332"/>
          </a:xfrm>
          <a:prstGeom prst="rect">
            <a:avLst/>
          </a:prstGeom>
          <a:solidFill>
            <a:srgbClr val="FFC000"/>
          </a:solidFill>
          <a:ln w="9525">
            <a:solidFill>
              <a:schemeClr val="tx1"/>
            </a:solidFill>
            <a:miter lim="800000"/>
            <a:headEnd/>
            <a:tailEnd/>
          </a:ln>
          <a:effectLst/>
        </p:spPr>
        <p:txBody>
          <a:bodyPr wrap="none" anchor="ctr">
            <a:spAutoFit/>
          </a:bodyPr>
          <a:lstStyle/>
          <a:p>
            <a:endParaRPr lang="en-IN"/>
          </a:p>
        </p:txBody>
      </p:sp>
      <p:sp>
        <p:nvSpPr>
          <p:cNvPr id="56" name="Oval 5"/>
          <p:cNvSpPr>
            <a:spLocks noChangeArrowheads="1"/>
          </p:cNvSpPr>
          <p:nvPr/>
        </p:nvSpPr>
        <p:spPr bwMode="auto">
          <a:xfrm>
            <a:off x="4112291" y="5972386"/>
            <a:ext cx="259766" cy="519351"/>
          </a:xfrm>
          <a:prstGeom prst="ellipse">
            <a:avLst/>
          </a:prstGeom>
          <a:solidFill>
            <a:schemeClr val="accent2">
              <a:lumMod val="40000"/>
              <a:lumOff val="60000"/>
            </a:schemeClr>
          </a:solidFill>
          <a:ln w="9525">
            <a:solidFill>
              <a:schemeClr val="tx1"/>
            </a:solidFill>
            <a:round/>
            <a:headEnd/>
            <a:tailEnd/>
          </a:ln>
          <a:effectLst/>
        </p:spPr>
        <p:txBody>
          <a:bodyPr wrap="none" anchor="ctr">
            <a:spAutoFit/>
          </a:bodyPr>
          <a:lstStyle/>
          <a:p>
            <a:endParaRPr lang="en-IN"/>
          </a:p>
        </p:txBody>
      </p:sp>
      <p:sp>
        <p:nvSpPr>
          <p:cNvPr id="10" name="Rectangle 9"/>
          <p:cNvSpPr/>
          <p:nvPr/>
        </p:nvSpPr>
        <p:spPr>
          <a:xfrm>
            <a:off x="6408190" y="5418565"/>
            <a:ext cx="4098301" cy="923330"/>
          </a:xfrm>
          <a:prstGeom prst="rect">
            <a:avLst/>
          </a:prstGeom>
        </p:spPr>
        <p:txBody>
          <a:bodyPr wrap="square">
            <a:spAutoFit/>
          </a:bodyPr>
          <a:lstStyle/>
          <a:p>
            <a:r>
              <a:rPr lang="en-US" dirty="0"/>
              <a:t>data flows</a:t>
            </a:r>
          </a:p>
          <a:p>
            <a:endParaRPr lang="en-US" dirty="0"/>
          </a:p>
          <a:p>
            <a:r>
              <a:rPr lang="en-US" dirty="0"/>
              <a:t>data stores</a:t>
            </a:r>
          </a:p>
        </p:txBody>
      </p:sp>
      <p:sp>
        <p:nvSpPr>
          <p:cNvPr id="58" name="Line 6"/>
          <p:cNvSpPr>
            <a:spLocks noChangeShapeType="1"/>
          </p:cNvSpPr>
          <p:nvPr/>
        </p:nvSpPr>
        <p:spPr bwMode="auto">
          <a:xfrm>
            <a:off x="8224488" y="5559300"/>
            <a:ext cx="10541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59" name="Line 7"/>
          <p:cNvSpPr>
            <a:spLocks noChangeShapeType="1"/>
          </p:cNvSpPr>
          <p:nvPr/>
        </p:nvSpPr>
        <p:spPr bwMode="auto">
          <a:xfrm>
            <a:off x="8213856" y="6023844"/>
            <a:ext cx="10541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sp>
        <p:nvSpPr>
          <p:cNvPr id="60" name="Line 8"/>
          <p:cNvSpPr>
            <a:spLocks noChangeShapeType="1"/>
          </p:cNvSpPr>
          <p:nvPr/>
        </p:nvSpPr>
        <p:spPr bwMode="auto">
          <a:xfrm>
            <a:off x="8213856" y="6328644"/>
            <a:ext cx="10541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IN"/>
          </a:p>
        </p:txBody>
      </p:sp>
      <p:cxnSp>
        <p:nvCxnSpPr>
          <p:cNvPr id="12" name="Straight Connector 11"/>
          <p:cNvCxnSpPr/>
          <p:nvPr/>
        </p:nvCxnSpPr>
        <p:spPr>
          <a:xfrm>
            <a:off x="1936414" y="5274205"/>
            <a:ext cx="8210037"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46D8B22-A510-42AE-8E96-76DEF4D484A2}"/>
              </a:ext>
            </a:extLst>
          </p:cNvPr>
          <p:cNvSpPr/>
          <p:nvPr/>
        </p:nvSpPr>
        <p:spPr>
          <a:xfrm>
            <a:off x="2705544" y="2265760"/>
            <a:ext cx="7448744" cy="2934555"/>
          </a:xfrm>
          <a:prstGeom prst="round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004D30-DC81-4FD4-9264-DA5D4C4DD60C}"/>
              </a:ext>
            </a:extLst>
          </p:cNvPr>
          <p:cNvSpPr txBox="1"/>
          <p:nvPr/>
        </p:nvSpPr>
        <p:spPr>
          <a:xfrm>
            <a:off x="5034549" y="1882112"/>
            <a:ext cx="1579535" cy="369332"/>
          </a:xfrm>
          <a:prstGeom prst="rect">
            <a:avLst/>
          </a:prstGeom>
          <a:noFill/>
        </p:spPr>
        <p:txBody>
          <a:bodyPr wrap="none" rtlCol="0">
            <a:spAutoFit/>
          </a:bodyPr>
          <a:lstStyle/>
          <a:p>
            <a:r>
              <a:rPr lang="en-US" b="1" dirty="0"/>
              <a:t>Library System</a:t>
            </a:r>
          </a:p>
        </p:txBody>
      </p:sp>
      <p:cxnSp>
        <p:nvCxnSpPr>
          <p:cNvPr id="57" name="AutoShape 44">
            <a:extLst>
              <a:ext uri="{FF2B5EF4-FFF2-40B4-BE49-F238E27FC236}">
                <a16:creationId xmlns:a16="http://schemas.microsoft.com/office/drawing/2014/main" id="{0A720F62-1BF4-47E7-A3A8-A71F485AF926}"/>
              </a:ext>
            </a:extLst>
          </p:cNvPr>
          <p:cNvCxnSpPr>
            <a:cxnSpLocks noChangeShapeType="1"/>
          </p:cNvCxnSpPr>
          <p:nvPr/>
        </p:nvCxnSpPr>
        <p:spPr bwMode="auto">
          <a:xfrm rot="10800000" flipH="1">
            <a:off x="3050779" y="1916536"/>
            <a:ext cx="87849" cy="2000150"/>
          </a:xfrm>
          <a:prstGeom prst="bentConnector3">
            <a:avLst>
              <a:gd name="adj1" fmla="val -462161"/>
            </a:avLst>
          </a:prstGeom>
          <a:noFill/>
          <a:ln w="19050">
            <a:solidFill>
              <a:schemeClr val="tx1"/>
            </a:solidFill>
            <a:prstDash val="sysDash"/>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1" name="AutoShape 44">
            <a:extLst>
              <a:ext uri="{FF2B5EF4-FFF2-40B4-BE49-F238E27FC236}">
                <a16:creationId xmlns:a16="http://schemas.microsoft.com/office/drawing/2014/main" id="{EA4892E9-4925-4047-81BF-2A6D5660E8EA}"/>
              </a:ext>
            </a:extLst>
          </p:cNvPr>
          <p:cNvCxnSpPr>
            <a:cxnSpLocks noChangeShapeType="1"/>
            <a:stCxn id="569351" idx="2"/>
            <a:endCxn id="569359" idx="1"/>
          </p:cNvCxnSpPr>
          <p:nvPr/>
        </p:nvCxnSpPr>
        <p:spPr bwMode="auto">
          <a:xfrm rot="10800000" flipH="1">
            <a:off x="3050777" y="1837487"/>
            <a:ext cx="74819" cy="922651"/>
          </a:xfrm>
          <a:prstGeom prst="bentConnector3">
            <a:avLst>
              <a:gd name="adj1" fmla="val -305537"/>
            </a:avLst>
          </a:prstGeom>
          <a:noFill/>
          <a:ln w="19050">
            <a:solidFill>
              <a:schemeClr val="tx1"/>
            </a:solidFill>
            <a:prstDash val="sysDash"/>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2" name="Text Box 32">
            <a:extLst>
              <a:ext uri="{FF2B5EF4-FFF2-40B4-BE49-F238E27FC236}">
                <a16:creationId xmlns:a16="http://schemas.microsoft.com/office/drawing/2014/main" id="{5CAAAB14-8738-4A07-8D15-70949482B094}"/>
              </a:ext>
            </a:extLst>
          </p:cNvPr>
          <p:cNvSpPr txBox="1">
            <a:spLocks noChangeArrowheads="1"/>
          </p:cNvSpPr>
          <p:nvPr/>
        </p:nvSpPr>
        <p:spPr bwMode="auto">
          <a:xfrm>
            <a:off x="3044302" y="3167124"/>
            <a:ext cx="1771048"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spcBef>
                <a:spcPct val="0"/>
              </a:spcBef>
              <a:buClrTx/>
              <a:buFontTx/>
              <a:buNone/>
            </a:pPr>
            <a:r>
              <a:rPr lang="en-US" sz="1600" dirty="0"/>
              <a:t>  Borrow </a:t>
            </a:r>
            <a:br>
              <a:rPr lang="en-US" sz="1600" dirty="0"/>
            </a:br>
            <a:r>
              <a:rPr lang="en-US" sz="1600" dirty="0"/>
              <a:t>   request</a:t>
            </a:r>
            <a:endParaRPr lang="en-US" dirty="0"/>
          </a:p>
        </p:txBody>
      </p:sp>
    </p:spTree>
    <p:extLst>
      <p:ext uri="{BB962C8B-B14F-4D97-AF65-F5344CB8AC3E}">
        <p14:creationId xmlns:p14="http://schemas.microsoft.com/office/powerpoint/2010/main" val="1195077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5411</TotalTime>
  <Words>1794</Words>
  <Application>Microsoft Office PowerPoint</Application>
  <PresentationFormat>Widescreen</PresentationFormat>
  <Paragraphs>304</Paragraphs>
  <Slides>24</Slides>
  <Notes>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Black</vt:lpstr>
      <vt:lpstr>Calibri</vt:lpstr>
      <vt:lpstr>Calibri Light</vt:lpstr>
      <vt:lpstr>Century Gothic</vt:lpstr>
      <vt:lpstr>Wingdings</vt:lpstr>
      <vt:lpstr>Office Theme</vt:lpstr>
      <vt:lpstr>PowerPoint Presentation</vt:lpstr>
      <vt:lpstr>PowerPoint Presentation</vt:lpstr>
      <vt:lpstr>PowerPoint Presentation</vt:lpstr>
      <vt:lpstr>Design Methods</vt:lpstr>
      <vt:lpstr>Design Method 1: Data Flow Design</vt:lpstr>
      <vt:lpstr>Design Method 1: Data FLOW DIAGRAMS</vt:lpstr>
      <vt:lpstr>Design Method 1: Top-level DFD: context diagram</vt:lpstr>
      <vt:lpstr>Design Method 1: Top-level DFD: context diagram</vt:lpstr>
      <vt:lpstr>Design Method 1 :Data flow diagram – First Level Decomposition                (Book Lending Automation Example)</vt:lpstr>
      <vt:lpstr>Design Method 1: Second-level decomposition for “preliminary processing”</vt:lpstr>
      <vt:lpstr>Design Method 1: Example minispec</vt:lpstr>
      <vt:lpstr>Design Method 1: Data dictionary entries</vt:lpstr>
      <vt:lpstr>Design Method 1: From data flow diagrams to structure charts</vt:lpstr>
      <vt:lpstr>Design Method 1:Transform-centered design</vt:lpstr>
      <vt:lpstr>Design Method 2: Object Oriented Booch’s method</vt:lpstr>
      <vt:lpstr>Introduction to Architectural Views, Styles and Patterns</vt:lpstr>
      <vt:lpstr>Combined View of Architectural Styles, Patterns and Design Patterns</vt:lpstr>
      <vt:lpstr>PowerPoint Presentation</vt:lpstr>
      <vt:lpstr>Architectural Views</vt:lpstr>
      <vt:lpstr>Architectural Views</vt:lpstr>
      <vt:lpstr>Architectural Views</vt:lpstr>
      <vt:lpstr>Architectural Views</vt:lpstr>
      <vt:lpstr>Architectural Views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Prahallad Nith</dc:creator>
  <cp:lastModifiedBy>CCBD-PES</cp:lastModifiedBy>
  <cp:revision>378</cp:revision>
  <dcterms:created xsi:type="dcterms:W3CDTF">2019-05-30T23:14:36Z</dcterms:created>
  <dcterms:modified xsi:type="dcterms:W3CDTF">2021-02-01T05:49:27Z</dcterms:modified>
</cp:coreProperties>
</file>